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5.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6.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76" r:id="rId2"/>
    <p:sldMasterId id="2147483692" r:id="rId3"/>
    <p:sldMasterId id="2147483708" r:id="rId4"/>
    <p:sldMasterId id="2147483724" r:id="rId5"/>
    <p:sldMasterId id="2147483739" r:id="rId6"/>
    <p:sldMasterId id="2147483754" r:id="rId7"/>
  </p:sldMasterIdLst>
  <p:notesMasterIdLst>
    <p:notesMasterId r:id="rId62"/>
  </p:notesMasterIdLst>
  <p:handoutMasterIdLst>
    <p:handoutMasterId r:id="rId63"/>
  </p:handoutMasterIdLst>
  <p:sldIdLst>
    <p:sldId id="659" r:id="rId8"/>
    <p:sldId id="660" r:id="rId9"/>
    <p:sldId id="668" r:id="rId10"/>
    <p:sldId id="661" r:id="rId11"/>
    <p:sldId id="662" r:id="rId12"/>
    <p:sldId id="684" r:id="rId13"/>
    <p:sldId id="685" r:id="rId14"/>
    <p:sldId id="686" r:id="rId15"/>
    <p:sldId id="687" r:id="rId16"/>
    <p:sldId id="688" r:id="rId17"/>
    <p:sldId id="689" r:id="rId18"/>
    <p:sldId id="690" r:id="rId19"/>
    <p:sldId id="691" r:id="rId20"/>
    <p:sldId id="692" r:id="rId21"/>
    <p:sldId id="693" r:id="rId22"/>
    <p:sldId id="694" r:id="rId23"/>
    <p:sldId id="695" r:id="rId24"/>
    <p:sldId id="696" r:id="rId25"/>
    <p:sldId id="697" r:id="rId26"/>
    <p:sldId id="698" r:id="rId27"/>
    <p:sldId id="699" r:id="rId28"/>
    <p:sldId id="700" r:id="rId29"/>
    <p:sldId id="701" r:id="rId30"/>
    <p:sldId id="702" r:id="rId31"/>
    <p:sldId id="665" r:id="rId32"/>
    <p:sldId id="671" r:id="rId33"/>
    <p:sldId id="672" r:id="rId34"/>
    <p:sldId id="673" r:id="rId35"/>
    <p:sldId id="674" r:id="rId36"/>
    <p:sldId id="675" r:id="rId37"/>
    <p:sldId id="676" r:id="rId38"/>
    <p:sldId id="677" r:id="rId39"/>
    <p:sldId id="678" r:id="rId40"/>
    <p:sldId id="679" r:id="rId41"/>
    <p:sldId id="680" r:id="rId42"/>
    <p:sldId id="683" r:id="rId43"/>
    <p:sldId id="634" r:id="rId44"/>
    <p:sldId id="638" r:id="rId45"/>
    <p:sldId id="653" r:id="rId46"/>
    <p:sldId id="666" r:id="rId47"/>
    <p:sldId id="667" r:id="rId48"/>
    <p:sldId id="640" r:id="rId49"/>
    <p:sldId id="646" r:id="rId50"/>
    <p:sldId id="641" r:id="rId51"/>
    <p:sldId id="642" r:id="rId52"/>
    <p:sldId id="647" r:id="rId53"/>
    <p:sldId id="648" r:id="rId54"/>
    <p:sldId id="649" r:id="rId55"/>
    <p:sldId id="650" r:id="rId56"/>
    <p:sldId id="627" r:id="rId57"/>
    <p:sldId id="669" r:id="rId58"/>
    <p:sldId id="651" r:id="rId59"/>
    <p:sldId id="652" r:id="rId60"/>
    <p:sldId id="658" r:id="rId61"/>
  </p:sldIdLst>
  <p:sldSz cx="9144000" cy="6858000" type="screen4x3"/>
  <p:notesSz cx="6669088" cy="9926638"/>
  <p:defaultTextStyle>
    <a:defPPr>
      <a:defRPr lang="nl-NL"/>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jan Kloosterboer" initials="AK" lastIdx="7" clrIdx="0">
    <p:extLst/>
  </p:cmAuthor>
  <p:cmAuthor id="2" name="Jeffrey Gortmaker" initials="JG" lastIdx="2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4814"/>
    <a:srgbClr val="33CC33"/>
    <a:srgbClr val="9BBEFF"/>
    <a:srgbClr val="149FDA"/>
    <a:srgbClr val="99FF66"/>
    <a:srgbClr val="CCEDB9"/>
    <a:srgbClr val="00FF00"/>
    <a:srgbClr val="E2704C"/>
    <a:srgbClr val="FBFBFB"/>
    <a:srgbClr val="E70E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5BE263C-DBD7-4A20-BB59-AAB30ACAA65A}" styleName="Stijl, gemiddeld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12C8C85-51F0-491E-9774-3900AFEF0FD7}" styleName="Stijl, licht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Stijl, licht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50" autoAdjust="0"/>
    <p:restoredTop sz="85613" autoAdjust="0"/>
  </p:normalViewPr>
  <p:slideViewPr>
    <p:cSldViewPr>
      <p:cViewPr>
        <p:scale>
          <a:sx n="53" d="100"/>
          <a:sy n="53" d="100"/>
        </p:scale>
        <p:origin x="-1632" y="-300"/>
      </p:cViewPr>
      <p:guideLst>
        <p:guide orient="horz" pos="2160"/>
        <p:guide pos="2880"/>
      </p:guideLst>
    </p:cSldViewPr>
  </p:slideViewPr>
  <p:outlineViewPr>
    <p:cViewPr>
      <p:scale>
        <a:sx n="33" d="100"/>
        <a:sy n="33" d="100"/>
      </p:scale>
      <p:origin x="344" y="1008"/>
    </p:cViewPr>
  </p:outlineViewPr>
  <p:notesTextViewPr>
    <p:cViewPr>
      <p:scale>
        <a:sx n="3" d="2"/>
        <a:sy n="3" d="2"/>
      </p:scale>
      <p:origin x="0" y="0"/>
    </p:cViewPr>
  </p:notesTextViewPr>
  <p:sorterViewPr>
    <p:cViewPr>
      <p:scale>
        <a:sx n="100" d="100"/>
        <a:sy n="100" d="100"/>
      </p:scale>
      <p:origin x="0" y="0"/>
    </p:cViewPr>
  </p:sorterViewPr>
  <p:notesViewPr>
    <p:cSldViewPr showGuides="1">
      <p:cViewPr varScale="1">
        <p:scale>
          <a:sx n="68" d="100"/>
          <a:sy n="68" d="100"/>
        </p:scale>
        <p:origin x="-3086" y="-67"/>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61" Type="http://schemas.openxmlformats.org/officeDocument/2006/relationships/slide" Target="slides/slide54.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commentAuthors" Target="commentAuthor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theme" Target="theme/theme1.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A654278E-95BA-4DF9-A3D4-37DD757F50DD}" type="slidenum">
              <a:rPr lang="nl-NL" sz="1000" smtClean="0">
                <a:latin typeface="Verdana" pitchFamily="34" charset="0"/>
                <a:ea typeface="Verdana" pitchFamily="34" charset="0"/>
                <a:cs typeface="Verdana" pitchFamily="34" charset="0"/>
              </a:rPr>
              <a:pPr/>
              <a:t>‹nr.›</a:t>
            </a:fld>
            <a:endParaRPr lang="nl-NL" sz="1000">
              <a:latin typeface="Verdana" pitchFamily="34" charset="0"/>
              <a:ea typeface="Verdana" pitchFamily="34" charset="0"/>
              <a:cs typeface="Verdana" pitchFamily="34" charset="0"/>
            </a:endParaRPr>
          </a:p>
        </p:txBody>
      </p:sp>
      <p:pic>
        <p:nvPicPr>
          <p:cNvPr id="6" name="Afbeelding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318163" y="39199"/>
            <a:ext cx="1055696" cy="589674"/>
          </a:xfrm>
          <a:prstGeom prst="rect">
            <a:avLst/>
          </a:prstGeom>
          <a:noFill/>
          <a:ln>
            <a:noFill/>
          </a:ln>
        </p:spPr>
      </p:pic>
    </p:spTree>
    <p:extLst>
      <p:ext uri="{BB962C8B-B14F-4D97-AF65-F5344CB8AC3E}">
        <p14:creationId xmlns:p14="http://schemas.microsoft.com/office/powerpoint/2010/main" val="3795677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atin typeface="Verdana" pitchFamily="34" charset="0"/>
                <a:ea typeface="Verdana" pitchFamily="34" charset="0"/>
                <a:cs typeface="Verdana" pitchFamily="34" charset="0"/>
              </a:defRPr>
            </a:lvl1pPr>
          </a:lstStyle>
          <a:p>
            <a:endParaRPr lang="nl-NL"/>
          </a:p>
        </p:txBody>
      </p:sp>
      <p:sp>
        <p:nvSpPr>
          <p:cNvPr id="3" name="Tijdelijke aanduiding voor datum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atin typeface="Verdana" pitchFamily="34" charset="0"/>
                <a:ea typeface="Verdana" pitchFamily="34" charset="0"/>
                <a:cs typeface="Verdana" pitchFamily="34" charset="0"/>
              </a:defRPr>
            </a:lvl1pPr>
          </a:lstStyle>
          <a:p>
            <a:fld id="{BAE47B12-AD08-462D-980E-2132932ACC28}" type="datetimeFigureOut">
              <a:rPr lang="nl-NL" smtClean="0"/>
              <a:pPr/>
              <a:t>12-10-2016</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909" y="4715153"/>
            <a:ext cx="5335270" cy="4466987"/>
          </a:xfrm>
          <a:prstGeom prst="rect">
            <a:avLst/>
          </a:prstGeom>
        </p:spPr>
        <p:txBody>
          <a:bodyPr vert="horz" lIns="91440" tIns="45720" rIns="91440" bIns="45720" rtlCol="0"/>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6" name="Tijdelijke aanduiding voor voettekst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atin typeface="Verdana" pitchFamily="34" charset="0"/>
                <a:ea typeface="Verdana" pitchFamily="34" charset="0"/>
                <a:cs typeface="Verdana" pitchFamily="34" charset="0"/>
              </a:defRPr>
            </a:lvl1pPr>
          </a:lstStyle>
          <a:p>
            <a:endParaRPr lang="nl-NL"/>
          </a:p>
        </p:txBody>
      </p:sp>
      <p:sp>
        <p:nvSpPr>
          <p:cNvPr id="7" name="Tijdelijke aanduiding voor dianumm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atin typeface="Verdana" pitchFamily="34" charset="0"/>
                <a:ea typeface="Verdana" pitchFamily="34" charset="0"/>
                <a:cs typeface="Verdana" pitchFamily="34" charset="0"/>
              </a:defRPr>
            </a:lvl1pPr>
          </a:lstStyle>
          <a:p>
            <a:fld id="{2A67C1CD-2B30-4655-B66C-F92B41C98069}" type="slidenum">
              <a:rPr lang="nl-NL" smtClean="0"/>
              <a:pPr/>
              <a:t>‹nr.›</a:t>
            </a:fld>
            <a:endParaRPr lang="nl-NL"/>
          </a:p>
        </p:txBody>
      </p:sp>
    </p:spTree>
    <p:extLst>
      <p:ext uri="{BB962C8B-B14F-4D97-AF65-F5344CB8AC3E}">
        <p14:creationId xmlns:p14="http://schemas.microsoft.com/office/powerpoint/2010/main" val="3675682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Verdana" pitchFamily="34" charset="0"/>
        <a:ea typeface="Verdana" pitchFamily="34" charset="0"/>
        <a:cs typeface="Verdana" pitchFamily="34" charset="0"/>
      </a:defRPr>
    </a:lvl1pPr>
    <a:lvl2pPr marL="457200" algn="l" defTabSz="914400" rtl="0" eaLnBrk="1" latinLnBrk="0" hangingPunct="1">
      <a:defRPr sz="1200" kern="1200">
        <a:solidFill>
          <a:schemeClr val="tx1"/>
        </a:solidFill>
        <a:latin typeface="Verdana" pitchFamily="34" charset="0"/>
        <a:ea typeface="Verdana" pitchFamily="34" charset="0"/>
        <a:cs typeface="Verdana" pitchFamily="34" charset="0"/>
      </a:defRPr>
    </a:lvl2pPr>
    <a:lvl3pPr marL="914400" algn="l" defTabSz="914400" rtl="0" eaLnBrk="1" latinLnBrk="0" hangingPunct="1">
      <a:defRPr sz="1200" kern="1200">
        <a:solidFill>
          <a:schemeClr val="tx1"/>
        </a:solidFill>
        <a:latin typeface="Verdana" pitchFamily="34" charset="0"/>
        <a:ea typeface="Verdana" pitchFamily="34" charset="0"/>
        <a:cs typeface="Verdana" pitchFamily="34" charset="0"/>
      </a:defRPr>
    </a:lvl3pPr>
    <a:lvl4pPr marL="1371600" algn="l" defTabSz="914400" rtl="0" eaLnBrk="1" latinLnBrk="0" hangingPunct="1">
      <a:defRPr sz="1200" kern="1200">
        <a:solidFill>
          <a:schemeClr val="tx1"/>
        </a:solidFill>
        <a:latin typeface="Verdana" pitchFamily="34" charset="0"/>
        <a:ea typeface="Verdana" pitchFamily="34" charset="0"/>
        <a:cs typeface="Verdana" pitchFamily="34" charset="0"/>
      </a:defRPr>
    </a:lvl4pPr>
    <a:lvl5pPr marL="1828800" algn="l" defTabSz="914400" rtl="0" eaLnBrk="1" latinLnBrk="0" hangingPunct="1">
      <a:defRPr sz="1200" kern="1200">
        <a:solidFill>
          <a:schemeClr val="tx1"/>
        </a:solidFill>
        <a:latin typeface="Verdana" pitchFamily="34" charset="0"/>
        <a:ea typeface="Verdana" pitchFamily="34" charset="0"/>
        <a:cs typeface="Verdana"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A67C1CD-2B30-4655-B66C-F92B41C98069}" type="slidenum">
              <a:rPr lang="nl-NL" smtClean="0"/>
              <a:pPr/>
              <a:t>1</a:t>
            </a:fld>
            <a:endParaRPr lang="nl-NL"/>
          </a:p>
        </p:txBody>
      </p:sp>
    </p:spTree>
    <p:extLst>
      <p:ext uri="{BB962C8B-B14F-4D97-AF65-F5344CB8AC3E}">
        <p14:creationId xmlns:p14="http://schemas.microsoft.com/office/powerpoint/2010/main" val="2140021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27</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28</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29</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30</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31</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32</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33</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34</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35</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36</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indent="0">
              <a:buFontTx/>
              <a:buNone/>
            </a:pPr>
            <a:endParaRPr lang="nl-NL" dirty="0"/>
          </a:p>
        </p:txBody>
      </p:sp>
      <p:sp>
        <p:nvSpPr>
          <p:cNvPr id="4" name="Tijdelijke aanduiding voor dianummer 3"/>
          <p:cNvSpPr>
            <a:spLocks noGrp="1"/>
          </p:cNvSpPr>
          <p:nvPr>
            <p:ph type="sldNum" sz="quarter" idx="10"/>
          </p:nvPr>
        </p:nvSpPr>
        <p:spPr/>
        <p:txBody>
          <a:bodyPr/>
          <a:lstStyle/>
          <a:p>
            <a:pPr>
              <a:defRPr/>
            </a:pPr>
            <a:fld id="{726BCE83-5BF8-4675-A69E-F494A61C98F0}" type="slidenum">
              <a:rPr lang="nl-NL" smtClean="0"/>
              <a:pPr>
                <a:defRPr/>
              </a:pPr>
              <a:t>2</a:t>
            </a:fld>
            <a:endParaRPr lang="nl-NL"/>
          </a:p>
        </p:txBody>
      </p:sp>
    </p:spTree>
    <p:extLst>
      <p:ext uri="{BB962C8B-B14F-4D97-AF65-F5344CB8AC3E}">
        <p14:creationId xmlns:p14="http://schemas.microsoft.com/office/powerpoint/2010/main" val="29664291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A67C1CD-2B30-4655-B66C-F92B41C98069}" type="slidenum">
              <a:rPr lang="nl-NL" smtClean="0"/>
              <a:pPr/>
              <a:t>37</a:t>
            </a:fld>
            <a:endParaRPr lang="nl-NL"/>
          </a:p>
        </p:txBody>
      </p:sp>
    </p:spTree>
    <p:extLst>
      <p:ext uri="{BB962C8B-B14F-4D97-AF65-F5344CB8AC3E}">
        <p14:creationId xmlns:p14="http://schemas.microsoft.com/office/powerpoint/2010/main" val="21400213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Onderdelen GEMMA</a:t>
            </a:r>
          </a:p>
          <a:p>
            <a:r>
              <a:rPr lang="nl-NL" dirty="0" smtClean="0"/>
              <a:t>In de GEMMA wordt uitgegaan van drie soorten architecturen.</a:t>
            </a:r>
            <a:br>
              <a:rPr lang="nl-NL" dirty="0" smtClean="0"/>
            </a:br>
            <a:r>
              <a:rPr lang="nl-NL" dirty="0" smtClean="0"/>
              <a:t/>
            </a:r>
            <a:br>
              <a:rPr lang="nl-NL" dirty="0" smtClean="0"/>
            </a:br>
            <a:r>
              <a:rPr lang="nl-NL" dirty="0" smtClean="0"/>
              <a:t>    Business- of bedrijfsarchitectuur. Deze bestaat uit:</a:t>
            </a:r>
            <a:br>
              <a:rPr lang="nl-NL" dirty="0" smtClean="0"/>
            </a:br>
            <a:r>
              <a:rPr lang="nl-NL" dirty="0" smtClean="0"/>
              <a:t>        Procesarchitectuur</a:t>
            </a:r>
            <a:br>
              <a:rPr lang="nl-NL" dirty="0" smtClean="0"/>
            </a:br>
            <a:r>
              <a:rPr lang="nl-NL" dirty="0" smtClean="0"/>
              <a:t>        Bedrijfsfuncties en -objecten. </a:t>
            </a:r>
            <a:br>
              <a:rPr lang="nl-NL" dirty="0" smtClean="0"/>
            </a:br>
            <a:r>
              <a:rPr lang="nl-NL" dirty="0" smtClean="0"/>
              <a:t>    Informatiearchitectuur. Hierin wordt de informatiestrategie en de uitwerking naar concrete projecten op basis van business doelen en ontwikkelingen tot stand gebracht. Hieronder onderscheiden we ook nog twee soorten van architectuur</a:t>
            </a:r>
            <a:br>
              <a:rPr lang="nl-NL" dirty="0" smtClean="0"/>
            </a:br>
            <a:r>
              <a:rPr lang="nl-NL" dirty="0" smtClean="0"/>
              <a:t>        Applicatiearchitectuur.</a:t>
            </a:r>
            <a:br>
              <a:rPr lang="nl-NL" dirty="0" smtClean="0"/>
            </a:br>
            <a:r>
              <a:rPr lang="nl-NL" dirty="0" smtClean="0"/>
              <a:t>        Gegevens- en berichtenarchitectuur </a:t>
            </a:r>
            <a:endParaRPr lang="en-US" dirty="0"/>
          </a:p>
        </p:txBody>
      </p:sp>
      <p:sp>
        <p:nvSpPr>
          <p:cNvPr id="4" name="Tijdelijke aanduiding voor dianummer 3"/>
          <p:cNvSpPr>
            <a:spLocks noGrp="1"/>
          </p:cNvSpPr>
          <p:nvPr>
            <p:ph type="sldNum" sz="quarter" idx="10"/>
          </p:nvPr>
        </p:nvSpPr>
        <p:spPr/>
        <p:txBody>
          <a:bodyPr/>
          <a:lstStyle/>
          <a:p>
            <a:fld id="{9B2DEFF3-7218-4512-9BC8-095570BBB7A8}" type="slidenum">
              <a:rPr lang="nl-NL" smtClean="0">
                <a:solidFill>
                  <a:prstClr val="black"/>
                </a:solidFill>
              </a:rPr>
              <a:pPr/>
              <a:t>39</a:t>
            </a:fld>
            <a:endParaRPr lang="nl-NL">
              <a:solidFill>
                <a:prstClr val="black"/>
              </a:solidFill>
            </a:endParaRPr>
          </a:p>
        </p:txBody>
      </p:sp>
    </p:spTree>
    <p:extLst>
      <p:ext uri="{BB962C8B-B14F-4D97-AF65-F5344CB8AC3E}">
        <p14:creationId xmlns:p14="http://schemas.microsoft.com/office/powerpoint/2010/main" val="29775680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44</a:t>
            </a:fld>
            <a:endParaRPr lang="nl-NL"/>
          </a:p>
        </p:txBody>
      </p:sp>
    </p:spTree>
    <p:extLst>
      <p:ext uri="{BB962C8B-B14F-4D97-AF65-F5344CB8AC3E}">
        <p14:creationId xmlns:p14="http://schemas.microsoft.com/office/powerpoint/2010/main" val="35877259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50</a:t>
            </a:fld>
            <a:endParaRPr lang="nl-NL"/>
          </a:p>
        </p:txBody>
      </p:sp>
    </p:spTree>
    <p:extLst>
      <p:ext uri="{BB962C8B-B14F-4D97-AF65-F5344CB8AC3E}">
        <p14:creationId xmlns:p14="http://schemas.microsoft.com/office/powerpoint/2010/main" val="2773657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51</a:t>
            </a:fld>
            <a:endParaRPr lang="nl-NL"/>
          </a:p>
        </p:txBody>
      </p:sp>
    </p:spTree>
    <p:extLst>
      <p:ext uri="{BB962C8B-B14F-4D97-AF65-F5344CB8AC3E}">
        <p14:creationId xmlns:p14="http://schemas.microsoft.com/office/powerpoint/2010/main" val="1949614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3</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6</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7</a:t>
            </a:fld>
            <a:endParaRPr lang="nl-NL"/>
          </a:p>
        </p:txBody>
      </p:sp>
    </p:spTree>
    <p:extLst>
      <p:ext uri="{BB962C8B-B14F-4D97-AF65-F5344CB8AC3E}">
        <p14:creationId xmlns:p14="http://schemas.microsoft.com/office/powerpoint/2010/main" val="2440103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2A67C1CD-2B30-4655-B66C-F92B41C98069}" type="slidenum">
              <a:rPr lang="nl-NL" smtClean="0"/>
              <a:pPr/>
              <a:t>8</a:t>
            </a:fld>
            <a:endParaRPr lang="nl-NL"/>
          </a:p>
        </p:txBody>
      </p:sp>
    </p:spTree>
    <p:extLst>
      <p:ext uri="{BB962C8B-B14F-4D97-AF65-F5344CB8AC3E}">
        <p14:creationId xmlns:p14="http://schemas.microsoft.com/office/powerpoint/2010/main" val="2140021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dirty="0"/>
          </a:p>
        </p:txBody>
      </p:sp>
      <p:sp>
        <p:nvSpPr>
          <p:cNvPr id="4" name="Tijdelijke aanduiding voor dianummer 3"/>
          <p:cNvSpPr>
            <a:spLocks noGrp="1"/>
          </p:cNvSpPr>
          <p:nvPr>
            <p:ph type="sldNum" sz="quarter" idx="10"/>
          </p:nvPr>
        </p:nvSpPr>
        <p:spPr/>
        <p:txBody>
          <a:bodyPr/>
          <a:lstStyle/>
          <a:p>
            <a:pPr>
              <a:defRPr/>
            </a:pPr>
            <a:fld id="{6E17A079-29A8-4941-8E86-13AA53F09615}" type="slidenum">
              <a:rPr lang="nl-NL" smtClean="0"/>
              <a:pPr>
                <a:defRPr/>
              </a:pPr>
              <a:t>10</a:t>
            </a:fld>
            <a:endParaRPr lang="nl-NL"/>
          </a:p>
        </p:txBody>
      </p:sp>
    </p:spTree>
    <p:extLst>
      <p:ext uri="{BB962C8B-B14F-4D97-AF65-F5344CB8AC3E}">
        <p14:creationId xmlns:p14="http://schemas.microsoft.com/office/powerpoint/2010/main" val="2054388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900" dirty="0" smtClean="0"/>
              <a:t>Entiteitblokjes vormen de kaders en houden de </a:t>
            </a:r>
            <a:r>
              <a:rPr lang="nl-NL" sz="900" dirty="0" err="1" smtClean="0"/>
              <a:t>StUF</a:t>
            </a:r>
            <a:r>
              <a:rPr lang="nl-NL" sz="900" dirty="0" smtClean="0"/>
              <a:t>-familie</a:t>
            </a:r>
            <a:r>
              <a:rPr lang="nl-NL" sz="900" baseline="0" dirty="0" smtClean="0"/>
              <a:t> bijeen.</a:t>
            </a:r>
          </a:p>
          <a:p>
            <a:r>
              <a:rPr lang="nl-NL" sz="900" baseline="0" dirty="0" smtClean="0"/>
              <a:t> verhuizen gele blokjes naar kleine hapklare brokjes als koppelvlakken: 2 x 2 x 6 = 24.</a:t>
            </a:r>
          </a:p>
          <a:p>
            <a:r>
              <a:rPr lang="nl-NL" sz="900" baseline="0" dirty="0" smtClean="0"/>
              <a:t> verhuizen groene blokjes naar koppelvlakken</a:t>
            </a:r>
          </a:p>
          <a:p>
            <a:endParaRPr lang="nl-NL" sz="900" baseline="0" dirty="0" smtClean="0"/>
          </a:p>
          <a:p>
            <a:r>
              <a:rPr lang="nl-NL" sz="900" baseline="0" dirty="0" smtClean="0"/>
              <a:t>Voordeel: </a:t>
            </a:r>
          </a:p>
          <a:p>
            <a:pPr marL="228600" indent="-228600">
              <a:buAutoNum type="arabicParenR"/>
            </a:pPr>
            <a:r>
              <a:rPr lang="nl-NL" sz="900" baseline="0" dirty="0" smtClean="0"/>
              <a:t>eigen </a:t>
            </a:r>
            <a:r>
              <a:rPr lang="nl-NL" sz="900" baseline="0" dirty="0" err="1" smtClean="0"/>
              <a:t>namespace</a:t>
            </a:r>
            <a:r>
              <a:rPr lang="nl-NL" sz="900" baseline="0" dirty="0" smtClean="0"/>
              <a:t> / release frequentie </a:t>
            </a:r>
          </a:p>
          <a:p>
            <a:pPr marL="228600" indent="-228600">
              <a:buAutoNum type="arabicParenR"/>
            </a:pPr>
            <a:r>
              <a:rPr lang="nl-NL" sz="900" baseline="0" dirty="0" err="1" smtClean="0"/>
              <a:t>compliancy</a:t>
            </a:r>
            <a:r>
              <a:rPr lang="nl-NL" sz="900" baseline="0" dirty="0" smtClean="0"/>
              <a:t> beter af te dwingen in software catalogus</a:t>
            </a:r>
          </a:p>
          <a:p>
            <a:pPr marL="0" indent="0">
              <a:buNone/>
            </a:pPr>
            <a:endParaRPr lang="nl-NL" sz="900" baseline="0" dirty="0" smtClean="0"/>
          </a:p>
          <a:p>
            <a:pPr marL="0" indent="0">
              <a:buNone/>
            </a:pPr>
            <a:r>
              <a:rPr lang="nl-NL" sz="900" baseline="0" dirty="0" smtClean="0"/>
              <a:t>Publicatieplicht gele blokjes</a:t>
            </a:r>
          </a:p>
          <a:p>
            <a:pPr marL="0" indent="0">
              <a:buNone/>
            </a:pPr>
            <a:endParaRPr lang="nl-NL" sz="900" baseline="0" dirty="0" smtClean="0"/>
          </a:p>
          <a:p>
            <a:pPr marL="0" indent="0">
              <a:buNone/>
            </a:pPr>
            <a:r>
              <a:rPr lang="nl-NL" sz="900" baseline="0" dirty="0" smtClean="0"/>
              <a:t>Uitwisselingsmodel (kan UML of XML of JSON of etc. zijn)</a:t>
            </a:r>
          </a:p>
          <a:p>
            <a:pPr marL="0" indent="0">
              <a:buNone/>
            </a:pPr>
            <a:endParaRPr lang="nl-NL" sz="900" baseline="0" dirty="0" smtClean="0"/>
          </a:p>
          <a:p>
            <a:pPr marL="0" indent="0">
              <a:buNone/>
            </a:pPr>
            <a:r>
              <a:rPr lang="nl-NL" sz="900" baseline="0" dirty="0" smtClean="0"/>
              <a:t>Rechterkant (specifieke koppelvlakken hebben altijd voorrang). </a:t>
            </a:r>
            <a:r>
              <a:rPr lang="nl-NL" sz="900" baseline="0" dirty="0" err="1" smtClean="0"/>
              <a:t>Intensie</a:t>
            </a:r>
            <a:r>
              <a:rPr lang="nl-NL" sz="900" baseline="0" dirty="0" smtClean="0"/>
              <a:t> is dat de rechterkant steeds groter wordt en linkerkant steeds kleiner. Mooiste is als er geen gele blokjes meer nodig zijn en alle functionele behoefte afgedekt wordt door specifieke koppelvlakken.</a:t>
            </a:r>
          </a:p>
          <a:p>
            <a:pPr marL="0" indent="0">
              <a:buNone/>
            </a:pPr>
            <a:endParaRPr lang="nl-NL" sz="900" baseline="0" dirty="0" smtClean="0"/>
          </a:p>
          <a:p>
            <a:pPr marL="0" indent="0">
              <a:buNone/>
            </a:pPr>
            <a:r>
              <a:rPr lang="nl-NL" sz="900" baseline="0" dirty="0" smtClean="0"/>
              <a:t>Entiteitschema’s zo snel mogelijk opleveren. Die vormen de basis voor nieuwe koppelvlakken (aangifte verhuizing, overlijden). Dat geeft tijd voor </a:t>
            </a:r>
            <a:r>
              <a:rPr lang="nl-NL" sz="900" baseline="0" dirty="0" err="1" smtClean="0"/>
              <a:t>RFC’s</a:t>
            </a:r>
            <a:r>
              <a:rPr lang="nl-NL" sz="900" baseline="0" dirty="0" smtClean="0"/>
              <a:t> op berichtniveau (om nog even ervaring op te doen met REST). Dan zijn we klaar en hoeven we de boot niet te missen.</a:t>
            </a:r>
          </a:p>
          <a:p>
            <a:endParaRPr lang="nl-NL" sz="900" baseline="0" dirty="0" smtClean="0"/>
          </a:p>
          <a:p>
            <a:r>
              <a:rPr lang="nl-NL" sz="900" dirty="0" smtClean="0"/>
              <a:t>Bibliotheek van generieke berichten</a:t>
            </a:r>
          </a:p>
          <a:p>
            <a:endParaRPr lang="nl-NL" sz="900" dirty="0" smtClean="0"/>
          </a:p>
          <a:p>
            <a:r>
              <a:rPr lang="nl-NL" sz="900" dirty="0" smtClean="0"/>
              <a:t>gele blokjes </a:t>
            </a:r>
            <a:r>
              <a:rPr lang="nl-NL" sz="900" dirty="0" err="1" smtClean="0"/>
              <a:t>uitgrijzen</a:t>
            </a:r>
            <a:r>
              <a:rPr lang="nl-NL" sz="900" dirty="0" smtClean="0"/>
              <a:t> en het vlak kleiner maken dan koppelvlakken</a:t>
            </a:r>
          </a:p>
          <a:p>
            <a:endParaRPr lang="nl-NL" sz="900" dirty="0" smtClean="0"/>
          </a:p>
          <a:p>
            <a:r>
              <a:rPr lang="nl-NL" sz="900" dirty="0" smtClean="0"/>
              <a:t>er zijn meer koppelvlakken (interne als externe)</a:t>
            </a:r>
          </a:p>
          <a:p>
            <a:endParaRPr lang="nl-NL" sz="900" dirty="0" smtClean="0"/>
          </a:p>
          <a:p>
            <a:r>
              <a:rPr lang="nl-NL" sz="900" dirty="0" smtClean="0"/>
              <a:t>nog geen zaakberichten geplot in de plaat.</a:t>
            </a:r>
            <a:endParaRPr lang="nl-NL" sz="900"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17</a:t>
            </a:fld>
            <a:endParaRPr lang="nl-NL"/>
          </a:p>
        </p:txBody>
      </p:sp>
    </p:spTree>
    <p:extLst>
      <p:ext uri="{BB962C8B-B14F-4D97-AF65-F5344CB8AC3E}">
        <p14:creationId xmlns:p14="http://schemas.microsoft.com/office/powerpoint/2010/main" val="2957639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26</a:t>
            </a:fld>
            <a:endParaRPr lang="nl-NL"/>
          </a:p>
        </p:txBody>
      </p:sp>
    </p:spTree>
    <p:extLst>
      <p:ext uri="{BB962C8B-B14F-4D97-AF65-F5344CB8AC3E}">
        <p14:creationId xmlns:p14="http://schemas.microsoft.com/office/powerpoint/2010/main" val="24401034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3118463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om de modelstijlen te bewerken</a:t>
            </a:r>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pPr/>
              <a:t>‹nr.›</a:t>
            </a:fld>
            <a:endParaRPr lang="nl-NL"/>
          </a:p>
        </p:txBody>
      </p:sp>
    </p:spTree>
    <p:extLst>
      <p:ext uri="{BB962C8B-B14F-4D97-AF65-F5344CB8AC3E}">
        <p14:creationId xmlns:p14="http://schemas.microsoft.com/office/powerpoint/2010/main" val="186676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r>
              <a:rPr lang="nl-NL" smtClean="0">
                <a:solidFill>
                  <a:srgbClr val="FFFFFF"/>
                </a:solidFill>
              </a:rPr>
              <a:t>Vernieuwde StUF  1 juni 2016</a:t>
            </a:r>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76670762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r>
              <a:rPr lang="nl-NL" smtClean="0">
                <a:solidFill>
                  <a:srgbClr val="FFFFFF"/>
                </a:solidFill>
              </a:rPr>
              <a:t>Vernieuwde StUF  1 juni 2016</a:t>
            </a:r>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650387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2400" b="1"/>
            </a:lvl1pPr>
          </a:lstStyle>
          <a:p>
            <a:r>
              <a:rPr lang="nl-NL" smtClean="0"/>
              <a:t>Klik om de stijl te bewerken</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pPr/>
              <a:t>‹nr.›</a:t>
            </a:fld>
            <a:endParaRPr lang="nl-NL"/>
          </a:p>
        </p:txBody>
      </p:sp>
    </p:spTree>
    <p:extLst>
      <p:ext uri="{BB962C8B-B14F-4D97-AF65-F5344CB8AC3E}">
        <p14:creationId xmlns:p14="http://schemas.microsoft.com/office/powerpoint/2010/main" val="616098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pPr/>
              <a:t>‹nr.›</a:t>
            </a:fld>
            <a:endParaRPr lang="nl-NL"/>
          </a:p>
        </p:txBody>
      </p:sp>
    </p:spTree>
    <p:extLst>
      <p:ext uri="{BB962C8B-B14F-4D97-AF65-F5344CB8AC3E}">
        <p14:creationId xmlns:p14="http://schemas.microsoft.com/office/powerpoint/2010/main" val="426021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pPr/>
              <a:t>‹nr.›</a:t>
            </a:fld>
            <a:endParaRPr lang="nl-NL"/>
          </a:p>
        </p:txBody>
      </p:sp>
    </p:spTree>
    <p:extLst>
      <p:ext uri="{BB962C8B-B14F-4D97-AF65-F5344CB8AC3E}">
        <p14:creationId xmlns:p14="http://schemas.microsoft.com/office/powerpoint/2010/main" val="1831698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chemeClr val="bg1"/>
              </a:solidFill>
              <a:effectLst/>
              <a:latin typeface="Arial" charset="0"/>
              <a:ea typeface="ＭＳ Ｐゴシック" charset="0"/>
              <a:cs typeface="Arial" charset="0"/>
            </a:endParaRPr>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pPr/>
              <a:t>‹nr.›</a:t>
            </a:fld>
            <a:endParaRPr lang="nl-NL"/>
          </a:p>
        </p:txBody>
      </p:sp>
    </p:spTree>
    <p:extLst>
      <p:ext uri="{BB962C8B-B14F-4D97-AF65-F5344CB8AC3E}">
        <p14:creationId xmlns:p14="http://schemas.microsoft.com/office/powerpoint/2010/main" val="3655563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eldia of tussendia">
    <p:bg>
      <p:bgPr>
        <a:solidFill>
          <a:schemeClr val="bg1"/>
        </a:solidFill>
        <a:effectLst/>
      </p:bgPr>
    </p:bg>
    <p:spTree>
      <p:nvGrpSpPr>
        <p:cNvPr id="1" name=""/>
        <p:cNvGrpSpPr/>
        <p:nvPr/>
      </p:nvGrpSpPr>
      <p:grpSpPr>
        <a:xfrm>
          <a:off x="0" y="0"/>
          <a:ext cx="0" cy="0"/>
          <a:chOff x="0" y="0"/>
          <a:chExt cx="0" cy="0"/>
        </a:xfrm>
      </p:grpSpPr>
      <p:pic>
        <p:nvPicPr>
          <p:cNvPr id="4" name="Afbeelding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3075" name="Rectangle 3"/>
          <p:cNvSpPr>
            <a:spLocks noGrp="1" noChangeArrowheads="1"/>
          </p:cNvSpPr>
          <p:nvPr>
            <p:ph type="ctrTitle"/>
          </p:nvPr>
        </p:nvSpPr>
        <p:spPr>
          <a:xfrm>
            <a:off x="611188" y="2276475"/>
            <a:ext cx="7702550" cy="1872605"/>
          </a:xfrm>
        </p:spPr>
        <p:txBody>
          <a:bodyPr/>
          <a:lstStyle>
            <a:lvl1pPr>
              <a:defRPr sz="3600">
                <a:solidFill>
                  <a:schemeClr val="tx2"/>
                </a:solidFill>
              </a:defRPr>
            </a:lvl1pPr>
          </a:lstStyle>
          <a:p>
            <a:pPr lvl="0"/>
            <a:r>
              <a:rPr lang="en-US" noProof="0" smtClean="0"/>
              <a:t>Click to edit Master title style</a:t>
            </a:r>
            <a:endParaRPr lang="nl-NL" noProof="0" dirty="0" smtClean="0"/>
          </a:p>
        </p:txBody>
      </p:sp>
    </p:spTree>
    <p:extLst>
      <p:ext uri="{BB962C8B-B14F-4D97-AF65-F5344CB8AC3E}">
        <p14:creationId xmlns:p14="http://schemas.microsoft.com/office/powerpoint/2010/main" val="233371219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Tekst pagina">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en-US" smtClean="0"/>
              <a:t>Click to edit Master title style</a:t>
            </a:r>
            <a:endParaRPr lang="nl-NL" dirty="0"/>
          </a:p>
        </p:txBody>
      </p:sp>
      <p:sp>
        <p:nvSpPr>
          <p:cNvPr id="3" name="Tijdelijke aanduiding voor inhoud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3677816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Obj" preserve="1">
  <p:cSld name="Pagina met 2 vakk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en-US" smtClean="0"/>
              <a:t>Click to edit Master title style</a:t>
            </a:r>
            <a:endParaRPr lang="nl-NL" dirty="0"/>
          </a:p>
        </p:txBody>
      </p:sp>
      <p:sp>
        <p:nvSpPr>
          <p:cNvPr id="3" name="Tijdelijke aanduiding voor inhoud 2"/>
          <p:cNvSpPr>
            <a:spLocks noGrp="1"/>
          </p:cNvSpPr>
          <p:nvPr>
            <p:ph sz="half" idx="1"/>
          </p:nvPr>
        </p:nvSpPr>
        <p:spPr>
          <a:xfrm>
            <a:off x="720001" y="144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4" name="Tijdelijke aanduiding voor inhoud 3"/>
          <p:cNvSpPr>
            <a:spLocks noGrp="1"/>
          </p:cNvSpPr>
          <p:nvPr>
            <p:ph sz="half" idx="2"/>
          </p:nvPr>
        </p:nvSpPr>
        <p:spPr>
          <a:xfrm>
            <a:off x="4680000" y="144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6696433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en-US" smtClean="0"/>
              <a:t>Click to edit Master title style</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6980082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sz="3600"/>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8" name="Tijdelijke aanduiding voor voettekst 7"/>
          <p:cNvSpPr>
            <a:spLocks noGrp="1"/>
          </p:cNvSpPr>
          <p:nvPr>
            <p:ph type="ftr" sz="quarter" idx="11"/>
          </p:nvPr>
        </p:nvSpPr>
        <p:spPr/>
        <p:txBody>
          <a:bodyPr/>
          <a:lstStyle>
            <a:lvl1pPr>
              <a:defRPr/>
            </a:lvl1pPr>
          </a:lstStyle>
          <a:p>
            <a:endParaRPr lang="nl-NL">
              <a:solidFill>
                <a:srgbClr val="FFFFFF"/>
              </a:solidFill>
            </a:endParaRPr>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152099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pPr/>
              <a:t>‹nr.›</a:t>
            </a:fld>
            <a:endParaRPr lang="nl-NL"/>
          </a:p>
        </p:txBody>
      </p:sp>
    </p:spTree>
    <p:extLst>
      <p:ext uri="{BB962C8B-B14F-4D97-AF65-F5344CB8AC3E}">
        <p14:creationId xmlns:p14="http://schemas.microsoft.com/office/powerpoint/2010/main" val="3142076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Einddia">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en-US" noProof="0" smtClean="0"/>
              <a:t>Click to edit Master title style</a:t>
            </a:r>
            <a:endParaRPr lang="nl-NL" noProof="0" dirty="0" smtClean="0"/>
          </a:p>
        </p:txBody>
      </p:sp>
    </p:spTree>
    <p:extLst>
      <p:ext uri="{BB962C8B-B14F-4D97-AF65-F5344CB8AC3E}">
        <p14:creationId xmlns:p14="http://schemas.microsoft.com/office/powerpoint/2010/main" val="382100495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en-US" smtClean="0"/>
              <a:t>Click to edit Master title style</a:t>
            </a:r>
            <a:endParaRPr lang="nl-NL" dirty="0"/>
          </a:p>
        </p:txBody>
      </p:sp>
      <p:sp>
        <p:nvSpPr>
          <p:cNvPr id="4" name="Tijdelijke aanduiding voor voettekst 3"/>
          <p:cNvSpPr>
            <a:spLocks noGrp="1"/>
          </p:cNvSpPr>
          <p:nvPr>
            <p:ph type="ftr" sz="quarter" idx="11"/>
          </p:nvPr>
        </p:nvSpPr>
        <p:spPr/>
        <p:txBody>
          <a:bodyPr/>
          <a:lstStyle>
            <a:lvl1pPr>
              <a:defRPr/>
            </a:lvl1p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9890779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endParaRPr lang="nl-NL">
              <a:solidFill>
                <a:srgbClr val="FFFFFF"/>
              </a:solidFill>
            </a:endParaRPr>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7944071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0331643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en-US" smtClean="0"/>
              <a:t>Click to edit Master title style</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5837984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3200" b="1"/>
            </a:lvl1pPr>
          </a:lstStyle>
          <a:p>
            <a:r>
              <a:rPr lang="en-US" smtClean="0"/>
              <a:t>Click to edit Master title style</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3517660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nl-NL" dirty="0"/>
          </a:p>
        </p:txBody>
      </p:sp>
      <p:sp>
        <p:nvSpPr>
          <p:cNvPr id="3" name="Tijdelijke aanduiding voor verticale tekst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6382467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en-US" smtClean="0"/>
              <a:t>Click to edit Master title style</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6674361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8880365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1389" y="2006222"/>
            <a:ext cx="7745412" cy="3794078"/>
          </a:xfrm>
        </p:spPr>
        <p:txBody>
          <a:bodyPr wrap="square"/>
          <a:lstStyle>
            <a:lvl1pPr>
              <a:defRPr b="0" i="0">
                <a:solidFill>
                  <a:schemeClr val="tx1"/>
                </a:solidFill>
                <a:latin typeface="Verdana"/>
                <a:cs typeface="Verdana"/>
              </a:defRPr>
            </a:lvl1pPr>
            <a:lvl2pPr algn="l">
              <a:defRPr>
                <a:latin typeface="Verdana"/>
                <a:cs typeface="Verdana"/>
              </a:defRPr>
            </a:lvl2pPr>
            <a:lvl3pPr algn="l">
              <a:defRPr>
                <a:latin typeface="Verdana"/>
                <a:cs typeface="Verdana"/>
              </a:defRPr>
            </a:lvl3pPr>
            <a:lvl4pPr algn="l">
              <a:defRPr>
                <a:latin typeface="Verdana"/>
                <a:cs typeface="Verdana"/>
              </a:defRPr>
            </a:lvl4pPr>
            <a:lvl5pPr algn="l">
              <a:defRPr>
                <a:latin typeface="Verdana"/>
                <a:cs typeface="Verdana"/>
              </a:defRPr>
            </a:lvl5pPr>
          </a:lstStyle>
          <a:p>
            <a:pPr lvl="0"/>
            <a:r>
              <a:rPr lang="nl-NL" dirty="0" smtClean="0"/>
              <a:t>Click to </a:t>
            </a:r>
            <a:r>
              <a:rPr lang="nl-NL" dirty="0" err="1" smtClean="0"/>
              <a:t>edit</a:t>
            </a:r>
            <a:r>
              <a:rPr lang="nl-NL" dirty="0" smtClean="0"/>
              <a:t> </a:t>
            </a:r>
            <a:r>
              <a:rPr lang="nl-NL" dirty="0" err="1" smtClean="0"/>
              <a:t>Master</a:t>
            </a:r>
            <a:r>
              <a:rPr lang="nl-NL" dirty="0" smtClean="0"/>
              <a:t> </a:t>
            </a:r>
            <a:r>
              <a:rPr lang="nl-NL" dirty="0" err="1" smtClean="0"/>
              <a:t>text</a:t>
            </a:r>
            <a:r>
              <a:rPr lang="nl-NL" dirty="0" smtClean="0"/>
              <a:t> </a:t>
            </a:r>
            <a:r>
              <a:rPr lang="nl-NL" dirty="0" err="1" smtClean="0"/>
              <a:t>styles</a:t>
            </a:r>
            <a:endParaRPr lang="nl-NL" dirty="0" smtClean="0"/>
          </a:p>
          <a:p>
            <a:pPr lvl="1"/>
            <a:r>
              <a:rPr lang="nl-NL" dirty="0" err="1" smtClean="0"/>
              <a:t>Second</a:t>
            </a:r>
            <a:r>
              <a:rPr lang="nl-NL" dirty="0" smtClean="0"/>
              <a:t> level</a:t>
            </a:r>
          </a:p>
          <a:p>
            <a:pPr lvl="2"/>
            <a:r>
              <a:rPr lang="nl-NL" dirty="0" err="1" smtClean="0"/>
              <a:t>Third</a:t>
            </a:r>
            <a:r>
              <a:rPr lang="nl-NL" dirty="0" smtClean="0"/>
              <a:t> level</a:t>
            </a:r>
          </a:p>
          <a:p>
            <a:pPr lvl="3"/>
            <a:r>
              <a:rPr lang="nl-NL" dirty="0" err="1" smtClean="0"/>
              <a:t>Fourth</a:t>
            </a:r>
            <a:r>
              <a:rPr lang="nl-NL" dirty="0" smtClean="0"/>
              <a:t> level</a:t>
            </a:r>
          </a:p>
          <a:p>
            <a:pPr lvl="4"/>
            <a:r>
              <a:rPr lang="nl-NL" dirty="0" err="1" smtClean="0"/>
              <a:t>Fifth</a:t>
            </a:r>
            <a:r>
              <a:rPr lang="nl-NL" dirty="0" smtClean="0"/>
              <a:t> level</a:t>
            </a:r>
            <a:endParaRPr lang="en-US" dirty="0"/>
          </a:p>
        </p:txBody>
      </p:sp>
      <p:sp>
        <p:nvSpPr>
          <p:cNvPr id="7" name="Title 1"/>
          <p:cNvSpPr>
            <a:spLocks noGrp="1"/>
          </p:cNvSpPr>
          <p:nvPr>
            <p:ph type="title"/>
          </p:nvPr>
        </p:nvSpPr>
        <p:spPr>
          <a:xfrm>
            <a:off x="825697" y="1173706"/>
            <a:ext cx="7963461" cy="832515"/>
          </a:xfrm>
          <a:prstGeom prst="rect">
            <a:avLst/>
          </a:prstGeom>
        </p:spPr>
        <p:txBody>
          <a:bodyPr/>
          <a:lstStyle>
            <a:lvl1pPr algn="l">
              <a:defRPr b="1" i="1">
                <a:solidFill>
                  <a:schemeClr val="accent2"/>
                </a:solidFill>
              </a:defRPr>
            </a:lvl1p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Tree>
    <p:extLst>
      <p:ext uri="{BB962C8B-B14F-4D97-AF65-F5344CB8AC3E}">
        <p14:creationId xmlns:p14="http://schemas.microsoft.com/office/powerpoint/2010/main" val="234697443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pPr/>
              <a:t>‹nr.›</a:t>
            </a:fld>
            <a:endParaRPr lang="nl-NL"/>
          </a:p>
        </p:txBody>
      </p:sp>
    </p:spTree>
    <p:extLst>
      <p:ext uri="{BB962C8B-B14F-4D97-AF65-F5344CB8AC3E}">
        <p14:creationId xmlns:p14="http://schemas.microsoft.com/office/powerpoint/2010/main" val="401172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reserve="1">
  <p:cSld name="Titeldia of tussendia">
    <p:bg>
      <p:bgPr>
        <a:solidFill>
          <a:schemeClr val="bg1"/>
        </a:solidFill>
        <a:effectLst/>
      </p:bgPr>
    </p:bg>
    <p:spTree>
      <p:nvGrpSpPr>
        <p:cNvPr id="1" name=""/>
        <p:cNvGrpSpPr/>
        <p:nvPr/>
      </p:nvGrpSpPr>
      <p:grpSpPr>
        <a:xfrm>
          <a:off x="0" y="0"/>
          <a:ext cx="0" cy="0"/>
          <a:chOff x="0" y="0"/>
          <a:chExt cx="0" cy="0"/>
        </a:xfrm>
      </p:grpSpPr>
      <p:pic>
        <p:nvPicPr>
          <p:cNvPr id="4" name="Afbeelding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3075" name="Rectangle 3"/>
          <p:cNvSpPr>
            <a:spLocks noGrp="1" noChangeArrowheads="1"/>
          </p:cNvSpPr>
          <p:nvPr>
            <p:ph type="ctrTitle"/>
          </p:nvPr>
        </p:nvSpPr>
        <p:spPr>
          <a:xfrm>
            <a:off x="611188" y="2276475"/>
            <a:ext cx="7702550" cy="1872605"/>
          </a:xfrm>
        </p:spPr>
        <p:txBody>
          <a:bodyPr/>
          <a:lstStyle>
            <a:lvl1pPr>
              <a:defRPr sz="3600">
                <a:solidFill>
                  <a:schemeClr val="tx2"/>
                </a:solidFill>
              </a:defRPr>
            </a:lvl1pPr>
          </a:lstStyle>
          <a:p>
            <a:pPr lvl="0"/>
            <a:r>
              <a:rPr lang="en-US" noProof="0" smtClean="0"/>
              <a:t>Click to edit Master title style</a:t>
            </a:r>
            <a:endParaRPr lang="nl-NL" noProof="0" dirty="0" smtClean="0"/>
          </a:p>
        </p:txBody>
      </p:sp>
    </p:spTree>
    <p:extLst>
      <p:ext uri="{BB962C8B-B14F-4D97-AF65-F5344CB8AC3E}">
        <p14:creationId xmlns:p14="http://schemas.microsoft.com/office/powerpoint/2010/main" val="61045592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 preserve="1">
  <p:cSld name="Tekst pagina">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en-US" smtClean="0"/>
              <a:t>Click to edit Master title style</a:t>
            </a:r>
            <a:endParaRPr lang="nl-NL" dirty="0"/>
          </a:p>
        </p:txBody>
      </p:sp>
      <p:sp>
        <p:nvSpPr>
          <p:cNvPr id="3" name="Tijdelijke aanduiding voor inhoud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48520112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woObj" preserve="1">
  <p:cSld name="Pagina met 2 vakk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en-US" smtClean="0"/>
              <a:t>Click to edit Master title style</a:t>
            </a:r>
            <a:endParaRPr lang="nl-NL" dirty="0"/>
          </a:p>
        </p:txBody>
      </p:sp>
      <p:sp>
        <p:nvSpPr>
          <p:cNvPr id="3" name="Tijdelijke aanduiding voor inhoud 2"/>
          <p:cNvSpPr>
            <a:spLocks noGrp="1"/>
          </p:cNvSpPr>
          <p:nvPr>
            <p:ph sz="half" idx="1"/>
          </p:nvPr>
        </p:nvSpPr>
        <p:spPr>
          <a:xfrm>
            <a:off x="720001" y="144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4" name="Tijdelijke aanduiding voor inhoud 3"/>
          <p:cNvSpPr>
            <a:spLocks noGrp="1"/>
          </p:cNvSpPr>
          <p:nvPr>
            <p:ph sz="half" idx="2"/>
          </p:nvPr>
        </p:nvSpPr>
        <p:spPr>
          <a:xfrm>
            <a:off x="4680000" y="144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2769342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en-US" smtClean="0"/>
              <a:t>Click to edit Master title style</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790035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sz="3600"/>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8" name="Tijdelijke aanduiding voor voettekst 7"/>
          <p:cNvSpPr>
            <a:spLocks noGrp="1"/>
          </p:cNvSpPr>
          <p:nvPr>
            <p:ph type="ftr" sz="quarter" idx="11"/>
          </p:nvPr>
        </p:nvSpPr>
        <p:spPr/>
        <p:txBody>
          <a:bodyPr/>
          <a:lstStyle>
            <a:lvl1pPr>
              <a:defRPr/>
            </a:lvl1pPr>
          </a:lstStyle>
          <a:p>
            <a:endParaRPr lang="nl-NL">
              <a:solidFill>
                <a:srgbClr val="FFFFFF"/>
              </a:solidFill>
            </a:endParaRPr>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4948446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Einddia">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en-US" noProof="0" smtClean="0"/>
              <a:t>Click to edit Master title style</a:t>
            </a:r>
            <a:endParaRPr lang="nl-NL" noProof="0" dirty="0" smtClean="0"/>
          </a:p>
        </p:txBody>
      </p:sp>
    </p:spTree>
    <p:extLst>
      <p:ext uri="{BB962C8B-B14F-4D97-AF65-F5344CB8AC3E}">
        <p14:creationId xmlns:p14="http://schemas.microsoft.com/office/powerpoint/2010/main" val="3238682699"/>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en-US" smtClean="0"/>
              <a:t>Click to edit Master title style</a:t>
            </a:r>
            <a:endParaRPr lang="nl-NL" dirty="0"/>
          </a:p>
        </p:txBody>
      </p:sp>
      <p:sp>
        <p:nvSpPr>
          <p:cNvPr id="4" name="Tijdelijke aanduiding voor voettekst 3"/>
          <p:cNvSpPr>
            <a:spLocks noGrp="1"/>
          </p:cNvSpPr>
          <p:nvPr>
            <p:ph type="ftr" sz="quarter" idx="11"/>
          </p:nvPr>
        </p:nvSpPr>
        <p:spPr/>
        <p:txBody>
          <a:bodyPr/>
          <a:lstStyle>
            <a:lvl1pPr>
              <a:defRPr/>
            </a:lvl1p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7362938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endParaRPr lang="nl-NL">
              <a:solidFill>
                <a:srgbClr val="FFFFFF"/>
              </a:solidFill>
            </a:endParaRPr>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0869063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6844768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en-US" smtClean="0"/>
              <a:t>Click to edit Master title style</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989010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sz="half" idx="1"/>
          </p:nvPr>
        </p:nvSpPr>
        <p:spPr>
          <a:xfrm>
            <a:off x="720001"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80000"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pPr/>
              <a:t>‹nr.›</a:t>
            </a:fld>
            <a:endParaRPr lang="nl-NL"/>
          </a:p>
        </p:txBody>
      </p:sp>
    </p:spTree>
    <p:extLst>
      <p:ext uri="{BB962C8B-B14F-4D97-AF65-F5344CB8AC3E}">
        <p14:creationId xmlns:p14="http://schemas.microsoft.com/office/powerpoint/2010/main" val="13903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3200" b="1"/>
            </a:lvl1pPr>
          </a:lstStyle>
          <a:p>
            <a:r>
              <a:rPr lang="en-US" smtClean="0"/>
              <a:t>Click to edit Master title style</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7536116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nl-NL" dirty="0"/>
          </a:p>
        </p:txBody>
      </p:sp>
      <p:sp>
        <p:nvSpPr>
          <p:cNvPr id="3" name="Tijdelijke aanduiding voor verticale tekst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2712656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en-US" smtClean="0"/>
              <a:t>Click to edit Master title style</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7626421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60703602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1389" y="2006222"/>
            <a:ext cx="7745412" cy="3794078"/>
          </a:xfrm>
        </p:spPr>
        <p:txBody>
          <a:bodyPr wrap="square"/>
          <a:lstStyle>
            <a:lvl1pPr>
              <a:defRPr b="0" i="0">
                <a:solidFill>
                  <a:schemeClr val="tx1"/>
                </a:solidFill>
                <a:latin typeface="Verdana"/>
                <a:cs typeface="Verdana"/>
              </a:defRPr>
            </a:lvl1pPr>
            <a:lvl2pPr algn="l">
              <a:defRPr>
                <a:latin typeface="Verdana"/>
                <a:cs typeface="Verdana"/>
              </a:defRPr>
            </a:lvl2pPr>
            <a:lvl3pPr algn="l">
              <a:defRPr>
                <a:latin typeface="Verdana"/>
                <a:cs typeface="Verdana"/>
              </a:defRPr>
            </a:lvl3pPr>
            <a:lvl4pPr algn="l">
              <a:defRPr>
                <a:latin typeface="Verdana"/>
                <a:cs typeface="Verdana"/>
              </a:defRPr>
            </a:lvl4pPr>
            <a:lvl5pPr algn="l">
              <a:defRPr>
                <a:latin typeface="Verdana"/>
                <a:cs typeface="Verdana"/>
              </a:defRPr>
            </a:lvl5pPr>
          </a:lstStyle>
          <a:p>
            <a:pPr lvl="0"/>
            <a:r>
              <a:rPr lang="nl-NL" dirty="0" smtClean="0"/>
              <a:t>Click to </a:t>
            </a:r>
            <a:r>
              <a:rPr lang="nl-NL" dirty="0" err="1" smtClean="0"/>
              <a:t>edit</a:t>
            </a:r>
            <a:r>
              <a:rPr lang="nl-NL" dirty="0" smtClean="0"/>
              <a:t> </a:t>
            </a:r>
            <a:r>
              <a:rPr lang="nl-NL" dirty="0" err="1" smtClean="0"/>
              <a:t>Master</a:t>
            </a:r>
            <a:r>
              <a:rPr lang="nl-NL" dirty="0" smtClean="0"/>
              <a:t> </a:t>
            </a:r>
            <a:r>
              <a:rPr lang="nl-NL" dirty="0" err="1" smtClean="0"/>
              <a:t>text</a:t>
            </a:r>
            <a:r>
              <a:rPr lang="nl-NL" dirty="0" smtClean="0"/>
              <a:t> </a:t>
            </a:r>
            <a:r>
              <a:rPr lang="nl-NL" dirty="0" err="1" smtClean="0"/>
              <a:t>styles</a:t>
            </a:r>
            <a:endParaRPr lang="nl-NL" dirty="0" smtClean="0"/>
          </a:p>
          <a:p>
            <a:pPr lvl="1"/>
            <a:r>
              <a:rPr lang="nl-NL" dirty="0" err="1" smtClean="0"/>
              <a:t>Second</a:t>
            </a:r>
            <a:r>
              <a:rPr lang="nl-NL" dirty="0" smtClean="0"/>
              <a:t> level</a:t>
            </a:r>
          </a:p>
          <a:p>
            <a:pPr lvl="2"/>
            <a:r>
              <a:rPr lang="nl-NL" dirty="0" err="1" smtClean="0"/>
              <a:t>Third</a:t>
            </a:r>
            <a:r>
              <a:rPr lang="nl-NL" dirty="0" smtClean="0"/>
              <a:t> level</a:t>
            </a:r>
          </a:p>
          <a:p>
            <a:pPr lvl="3"/>
            <a:r>
              <a:rPr lang="nl-NL" dirty="0" err="1" smtClean="0"/>
              <a:t>Fourth</a:t>
            </a:r>
            <a:r>
              <a:rPr lang="nl-NL" dirty="0" smtClean="0"/>
              <a:t> level</a:t>
            </a:r>
          </a:p>
          <a:p>
            <a:pPr lvl="4"/>
            <a:r>
              <a:rPr lang="nl-NL" dirty="0" err="1" smtClean="0"/>
              <a:t>Fifth</a:t>
            </a:r>
            <a:r>
              <a:rPr lang="nl-NL" dirty="0" smtClean="0"/>
              <a:t> level</a:t>
            </a:r>
            <a:endParaRPr lang="en-US" dirty="0"/>
          </a:p>
        </p:txBody>
      </p:sp>
      <p:sp>
        <p:nvSpPr>
          <p:cNvPr id="7" name="Title 1"/>
          <p:cNvSpPr>
            <a:spLocks noGrp="1"/>
          </p:cNvSpPr>
          <p:nvPr>
            <p:ph type="title"/>
          </p:nvPr>
        </p:nvSpPr>
        <p:spPr>
          <a:xfrm>
            <a:off x="825697" y="1173706"/>
            <a:ext cx="7963461" cy="832515"/>
          </a:xfrm>
          <a:prstGeom prst="rect">
            <a:avLst/>
          </a:prstGeom>
        </p:spPr>
        <p:txBody>
          <a:bodyPr/>
          <a:lstStyle>
            <a:lvl1pPr algn="l">
              <a:defRPr b="1" i="1">
                <a:solidFill>
                  <a:schemeClr val="accent2"/>
                </a:solidFill>
              </a:defRPr>
            </a:lvl1p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Tree>
    <p:extLst>
      <p:ext uri="{BB962C8B-B14F-4D97-AF65-F5344CB8AC3E}">
        <p14:creationId xmlns:p14="http://schemas.microsoft.com/office/powerpoint/2010/main" val="2650032597"/>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eldia of tussendia">
    <p:bg>
      <p:bgPr>
        <a:solidFill>
          <a:schemeClr val="bg1"/>
        </a:solidFill>
        <a:effectLst/>
      </p:bgPr>
    </p:bg>
    <p:spTree>
      <p:nvGrpSpPr>
        <p:cNvPr id="1" name=""/>
        <p:cNvGrpSpPr/>
        <p:nvPr/>
      </p:nvGrpSpPr>
      <p:grpSpPr>
        <a:xfrm>
          <a:off x="0" y="0"/>
          <a:ext cx="0" cy="0"/>
          <a:chOff x="0" y="0"/>
          <a:chExt cx="0" cy="0"/>
        </a:xfrm>
      </p:grpSpPr>
      <p:pic>
        <p:nvPicPr>
          <p:cNvPr id="4" name="Afbeelding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3075" name="Rectangle 3"/>
          <p:cNvSpPr>
            <a:spLocks noGrp="1" noChangeArrowheads="1"/>
          </p:cNvSpPr>
          <p:nvPr>
            <p:ph type="ctrTitle"/>
          </p:nvPr>
        </p:nvSpPr>
        <p:spPr>
          <a:xfrm>
            <a:off x="611188" y="2276475"/>
            <a:ext cx="7702550" cy="1872605"/>
          </a:xfrm>
        </p:spPr>
        <p:txBody>
          <a:bodyPr/>
          <a:lstStyle>
            <a:lvl1pPr>
              <a:defRPr sz="3600">
                <a:solidFill>
                  <a:schemeClr val="tx2"/>
                </a:solidFill>
              </a:defRPr>
            </a:lvl1pPr>
          </a:lstStyle>
          <a:p>
            <a:pPr lvl="0"/>
            <a:r>
              <a:rPr lang="en-US" noProof="0" smtClean="0"/>
              <a:t>Click to edit Master title style</a:t>
            </a:r>
            <a:endParaRPr lang="nl-NL" noProof="0" dirty="0" smtClean="0"/>
          </a:p>
        </p:txBody>
      </p:sp>
    </p:spTree>
    <p:extLst>
      <p:ext uri="{BB962C8B-B14F-4D97-AF65-F5344CB8AC3E}">
        <p14:creationId xmlns:p14="http://schemas.microsoft.com/office/powerpoint/2010/main" val="386262359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obj" preserve="1">
  <p:cSld name="Tekst pagina">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en-US" smtClean="0"/>
              <a:t>Click to edit Master title style</a:t>
            </a:r>
            <a:endParaRPr lang="nl-NL" dirty="0"/>
          </a:p>
        </p:txBody>
      </p:sp>
      <p:sp>
        <p:nvSpPr>
          <p:cNvPr id="3" name="Tijdelijke aanduiding voor inhoud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6807756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woObj" preserve="1">
  <p:cSld name="Pagina met 2 vakk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en-US" smtClean="0"/>
              <a:t>Click to edit Master title style</a:t>
            </a:r>
            <a:endParaRPr lang="nl-NL" dirty="0"/>
          </a:p>
        </p:txBody>
      </p:sp>
      <p:sp>
        <p:nvSpPr>
          <p:cNvPr id="3" name="Tijdelijke aanduiding voor inhoud 2"/>
          <p:cNvSpPr>
            <a:spLocks noGrp="1"/>
          </p:cNvSpPr>
          <p:nvPr>
            <p:ph sz="half" idx="1"/>
          </p:nvPr>
        </p:nvSpPr>
        <p:spPr>
          <a:xfrm>
            <a:off x="720001" y="144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4" name="Tijdelijke aanduiding voor inhoud 3"/>
          <p:cNvSpPr>
            <a:spLocks noGrp="1"/>
          </p:cNvSpPr>
          <p:nvPr>
            <p:ph sz="half" idx="2"/>
          </p:nvPr>
        </p:nvSpPr>
        <p:spPr>
          <a:xfrm>
            <a:off x="4680000" y="144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687782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en-US" smtClean="0"/>
              <a:t>Click to edit Master title style</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063928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sz="3600"/>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8" name="Tijdelijke aanduiding voor voettekst 7"/>
          <p:cNvSpPr>
            <a:spLocks noGrp="1"/>
          </p:cNvSpPr>
          <p:nvPr>
            <p:ph type="ftr" sz="quarter" idx="11"/>
          </p:nvPr>
        </p:nvSpPr>
        <p:spPr/>
        <p:txBody>
          <a:bodyPr/>
          <a:lstStyle>
            <a:lvl1pPr>
              <a:defRPr/>
            </a:lvl1pPr>
          </a:lstStyle>
          <a:p>
            <a:endParaRPr lang="nl-NL">
              <a:solidFill>
                <a:srgbClr val="FFFFFF"/>
              </a:solidFill>
            </a:endParaRPr>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595392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voettekst 7"/>
          <p:cNvSpPr>
            <a:spLocks noGrp="1"/>
          </p:cNvSpPr>
          <p:nvPr>
            <p:ph type="ftr" sz="quarter" idx="11"/>
          </p:nvPr>
        </p:nvSpPr>
        <p:spPr/>
        <p:txBody>
          <a:bodyPr/>
          <a:lstStyle>
            <a:lvl1pPr>
              <a:defRPr/>
            </a:lvl1pPr>
          </a:lstStyle>
          <a:p>
            <a:endParaRPr lang="nl-NL"/>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pPr/>
              <a:t>‹nr.›</a:t>
            </a:fld>
            <a:endParaRPr lang="nl-NL"/>
          </a:p>
        </p:txBody>
      </p:sp>
    </p:spTree>
    <p:extLst>
      <p:ext uri="{BB962C8B-B14F-4D97-AF65-F5344CB8AC3E}">
        <p14:creationId xmlns:p14="http://schemas.microsoft.com/office/powerpoint/2010/main" val="655411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Einddia">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en-US" noProof="0" smtClean="0"/>
              <a:t>Click to edit Master title style</a:t>
            </a:r>
            <a:endParaRPr lang="nl-NL" noProof="0" dirty="0" smtClean="0"/>
          </a:p>
        </p:txBody>
      </p:sp>
    </p:spTree>
    <p:extLst>
      <p:ext uri="{BB962C8B-B14F-4D97-AF65-F5344CB8AC3E}">
        <p14:creationId xmlns:p14="http://schemas.microsoft.com/office/powerpoint/2010/main" val="420022936"/>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en-US" smtClean="0"/>
              <a:t>Click to edit Master title style</a:t>
            </a:r>
            <a:endParaRPr lang="nl-NL" dirty="0"/>
          </a:p>
        </p:txBody>
      </p:sp>
      <p:sp>
        <p:nvSpPr>
          <p:cNvPr id="4" name="Tijdelijke aanduiding voor voettekst 3"/>
          <p:cNvSpPr>
            <a:spLocks noGrp="1"/>
          </p:cNvSpPr>
          <p:nvPr>
            <p:ph type="ftr" sz="quarter" idx="11"/>
          </p:nvPr>
        </p:nvSpPr>
        <p:spPr/>
        <p:txBody>
          <a:bodyPr/>
          <a:lstStyle>
            <a:lvl1pPr>
              <a:defRPr/>
            </a:lvl1p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25788091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endParaRPr lang="nl-NL">
              <a:solidFill>
                <a:srgbClr val="FFFFFF"/>
              </a:solidFill>
            </a:endParaRPr>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7952706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64819024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en-US" smtClean="0"/>
              <a:t>Click to edit Master title style</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14680482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3200" b="1"/>
            </a:lvl1pPr>
          </a:lstStyle>
          <a:p>
            <a:r>
              <a:rPr lang="en-US" smtClean="0"/>
              <a:t>Click to edit Master title style</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6732796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nl-NL" dirty="0"/>
          </a:p>
        </p:txBody>
      </p:sp>
      <p:sp>
        <p:nvSpPr>
          <p:cNvPr id="3" name="Tijdelijke aanduiding voor verticale tekst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7671683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en-US" smtClean="0"/>
              <a:t>Click to edit Master title style</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79171840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65770870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1389" y="2006222"/>
            <a:ext cx="7745412" cy="3794078"/>
          </a:xfrm>
        </p:spPr>
        <p:txBody>
          <a:bodyPr wrap="square"/>
          <a:lstStyle>
            <a:lvl1pPr>
              <a:defRPr b="0" i="0">
                <a:solidFill>
                  <a:schemeClr val="tx1"/>
                </a:solidFill>
                <a:latin typeface="Verdana"/>
                <a:cs typeface="Verdana"/>
              </a:defRPr>
            </a:lvl1pPr>
            <a:lvl2pPr algn="l">
              <a:defRPr>
                <a:latin typeface="Verdana"/>
                <a:cs typeface="Verdana"/>
              </a:defRPr>
            </a:lvl2pPr>
            <a:lvl3pPr algn="l">
              <a:defRPr>
                <a:latin typeface="Verdana"/>
                <a:cs typeface="Verdana"/>
              </a:defRPr>
            </a:lvl3pPr>
            <a:lvl4pPr algn="l">
              <a:defRPr>
                <a:latin typeface="Verdana"/>
                <a:cs typeface="Verdana"/>
              </a:defRPr>
            </a:lvl4pPr>
            <a:lvl5pPr algn="l">
              <a:defRPr>
                <a:latin typeface="Verdana"/>
                <a:cs typeface="Verdana"/>
              </a:defRPr>
            </a:lvl5pPr>
          </a:lstStyle>
          <a:p>
            <a:pPr lvl="0"/>
            <a:r>
              <a:rPr lang="nl-NL" dirty="0" smtClean="0"/>
              <a:t>Click to </a:t>
            </a:r>
            <a:r>
              <a:rPr lang="nl-NL" dirty="0" err="1" smtClean="0"/>
              <a:t>edit</a:t>
            </a:r>
            <a:r>
              <a:rPr lang="nl-NL" dirty="0" smtClean="0"/>
              <a:t> </a:t>
            </a:r>
            <a:r>
              <a:rPr lang="nl-NL" dirty="0" err="1" smtClean="0"/>
              <a:t>Master</a:t>
            </a:r>
            <a:r>
              <a:rPr lang="nl-NL" dirty="0" smtClean="0"/>
              <a:t> </a:t>
            </a:r>
            <a:r>
              <a:rPr lang="nl-NL" dirty="0" err="1" smtClean="0"/>
              <a:t>text</a:t>
            </a:r>
            <a:r>
              <a:rPr lang="nl-NL" dirty="0" smtClean="0"/>
              <a:t> </a:t>
            </a:r>
            <a:r>
              <a:rPr lang="nl-NL" dirty="0" err="1" smtClean="0"/>
              <a:t>styles</a:t>
            </a:r>
            <a:endParaRPr lang="nl-NL" dirty="0" smtClean="0"/>
          </a:p>
          <a:p>
            <a:pPr lvl="1"/>
            <a:r>
              <a:rPr lang="nl-NL" dirty="0" err="1" smtClean="0"/>
              <a:t>Second</a:t>
            </a:r>
            <a:r>
              <a:rPr lang="nl-NL" dirty="0" smtClean="0"/>
              <a:t> level</a:t>
            </a:r>
          </a:p>
          <a:p>
            <a:pPr lvl="2"/>
            <a:r>
              <a:rPr lang="nl-NL" dirty="0" err="1" smtClean="0"/>
              <a:t>Third</a:t>
            </a:r>
            <a:r>
              <a:rPr lang="nl-NL" dirty="0" smtClean="0"/>
              <a:t> level</a:t>
            </a:r>
          </a:p>
          <a:p>
            <a:pPr lvl="3"/>
            <a:r>
              <a:rPr lang="nl-NL" dirty="0" err="1" smtClean="0"/>
              <a:t>Fourth</a:t>
            </a:r>
            <a:r>
              <a:rPr lang="nl-NL" dirty="0" smtClean="0"/>
              <a:t> level</a:t>
            </a:r>
          </a:p>
          <a:p>
            <a:pPr lvl="4"/>
            <a:r>
              <a:rPr lang="nl-NL" dirty="0" err="1" smtClean="0"/>
              <a:t>Fifth</a:t>
            </a:r>
            <a:r>
              <a:rPr lang="nl-NL" dirty="0" smtClean="0"/>
              <a:t> level</a:t>
            </a:r>
            <a:endParaRPr lang="en-US" dirty="0"/>
          </a:p>
        </p:txBody>
      </p:sp>
      <p:sp>
        <p:nvSpPr>
          <p:cNvPr id="7" name="Title 1"/>
          <p:cNvSpPr>
            <a:spLocks noGrp="1"/>
          </p:cNvSpPr>
          <p:nvPr>
            <p:ph type="title"/>
          </p:nvPr>
        </p:nvSpPr>
        <p:spPr>
          <a:xfrm>
            <a:off x="825697" y="1173706"/>
            <a:ext cx="7963461" cy="832515"/>
          </a:xfrm>
          <a:prstGeom prst="rect">
            <a:avLst/>
          </a:prstGeom>
        </p:spPr>
        <p:txBody>
          <a:bodyPr/>
          <a:lstStyle>
            <a:lvl1pPr algn="l">
              <a:defRPr b="1" i="1">
                <a:solidFill>
                  <a:schemeClr val="accent2"/>
                </a:solidFill>
              </a:defRPr>
            </a:lvl1pPr>
          </a:lstStyle>
          <a:p>
            <a:r>
              <a:rPr lang="nl-NL" dirty="0" smtClean="0"/>
              <a:t>Click </a:t>
            </a:r>
            <a:r>
              <a:rPr lang="nl-NL" dirty="0" err="1" smtClean="0"/>
              <a:t>to</a:t>
            </a:r>
            <a:r>
              <a:rPr lang="nl-NL" dirty="0" smtClean="0"/>
              <a:t> </a:t>
            </a:r>
            <a:r>
              <a:rPr lang="nl-NL" dirty="0" err="1" smtClean="0"/>
              <a:t>edit</a:t>
            </a:r>
            <a:r>
              <a:rPr lang="nl-NL" dirty="0" smtClean="0"/>
              <a:t> Master </a:t>
            </a:r>
            <a:r>
              <a:rPr lang="nl-NL" dirty="0" err="1" smtClean="0"/>
              <a:t>title</a:t>
            </a:r>
            <a:r>
              <a:rPr lang="nl-NL" dirty="0" smtClean="0"/>
              <a:t> </a:t>
            </a:r>
            <a:r>
              <a:rPr lang="nl-NL" dirty="0" err="1" smtClean="0"/>
              <a:t>style</a:t>
            </a:r>
            <a:endParaRPr lang="en-US" dirty="0"/>
          </a:p>
        </p:txBody>
      </p:sp>
    </p:spTree>
    <p:extLst>
      <p:ext uri="{BB962C8B-B14F-4D97-AF65-F5344CB8AC3E}">
        <p14:creationId xmlns:p14="http://schemas.microsoft.com/office/powerpoint/2010/main" val="15613133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Klik om de stijl te bewerken</a:t>
            </a:r>
            <a:endParaRPr lang="nl-NL" dirty="0"/>
          </a:p>
        </p:txBody>
      </p:sp>
      <p:sp>
        <p:nvSpPr>
          <p:cNvPr id="4" name="Tijdelijke aanduiding voor voettekst 3"/>
          <p:cNvSpPr>
            <a:spLocks noGrp="1"/>
          </p:cNvSpPr>
          <p:nvPr>
            <p:ph type="ftr" sz="quarter" idx="11"/>
          </p:nvPr>
        </p:nvSpPr>
        <p:spPr/>
        <p:txBody>
          <a:bodyPr/>
          <a:lstStyle>
            <a:lvl1pPr>
              <a:defRPr/>
            </a:lvl1pPr>
          </a:lstStyle>
          <a:p>
            <a:endParaRPr lang="nl-NL"/>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pPr/>
              <a:t>‹nr.›</a:t>
            </a:fld>
            <a:endParaRPr lang="nl-NL"/>
          </a:p>
        </p:txBody>
      </p:sp>
    </p:spTree>
    <p:extLst>
      <p:ext uri="{BB962C8B-B14F-4D97-AF65-F5344CB8AC3E}">
        <p14:creationId xmlns:p14="http://schemas.microsoft.com/office/powerpoint/2010/main" val="316915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178187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920984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292000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sz="half" idx="1"/>
          </p:nvPr>
        </p:nvSpPr>
        <p:spPr>
          <a:xfrm>
            <a:off x="720001"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80000"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4043873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voettekst 7"/>
          <p:cNvSpPr>
            <a:spLocks noGrp="1"/>
          </p:cNvSpPr>
          <p:nvPr>
            <p:ph type="ftr" sz="quarter" idx="11"/>
          </p:nvPr>
        </p:nvSpPr>
        <p:spPr/>
        <p:txBody>
          <a:bodyPr/>
          <a:lstStyle>
            <a:lvl1pPr>
              <a:defRPr/>
            </a:lvl1pPr>
          </a:lstStyle>
          <a:p>
            <a:endParaRPr lang="nl-NL">
              <a:solidFill>
                <a:srgbClr val="FFFFFF"/>
              </a:solidFill>
            </a:endParaRPr>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65075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Klik om de stijl te bewerken</a:t>
            </a:r>
            <a:endParaRPr lang="nl-NL" dirty="0"/>
          </a:p>
        </p:txBody>
      </p:sp>
      <p:sp>
        <p:nvSpPr>
          <p:cNvPr id="4" name="Tijdelijke aanduiding voor voettekst 3"/>
          <p:cNvSpPr>
            <a:spLocks noGrp="1"/>
          </p:cNvSpPr>
          <p:nvPr>
            <p:ph type="ftr" sz="quarter" idx="11"/>
          </p:nvPr>
        </p:nvSpPr>
        <p:spPr/>
        <p:txBody>
          <a:bodyPr/>
          <a:lstStyle>
            <a:lvl1pPr>
              <a:defRPr/>
            </a:lvl1p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881581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endParaRPr lang="nl-NL">
              <a:solidFill>
                <a:srgbClr val="FFFFFF"/>
              </a:solidFill>
            </a:endParaRPr>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951553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039393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Eind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1811052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om de modelstijlen te bewerken</a:t>
            </a:r>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846488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endParaRPr lang="nl-NL"/>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pPr/>
              <a:t>‹nr.›</a:t>
            </a:fld>
            <a:endParaRPr lang="nl-NL"/>
          </a:p>
        </p:txBody>
      </p:sp>
    </p:spTree>
    <p:extLst>
      <p:ext uri="{BB962C8B-B14F-4D97-AF65-F5344CB8AC3E}">
        <p14:creationId xmlns:p14="http://schemas.microsoft.com/office/powerpoint/2010/main" val="2328886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2400" b="1"/>
            </a:lvl1pPr>
          </a:lstStyle>
          <a:p>
            <a:r>
              <a:rPr lang="nl-NL" smtClean="0"/>
              <a:t>Klik om de stijl te bewerken</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15695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491034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943638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4071914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2341393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419575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405809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sz="half" idx="1"/>
          </p:nvPr>
        </p:nvSpPr>
        <p:spPr>
          <a:xfrm>
            <a:off x="720001"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80000"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410893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voettekst 7"/>
          <p:cNvSpPr>
            <a:spLocks noGrp="1"/>
          </p:cNvSpPr>
          <p:nvPr>
            <p:ph type="ftr" sz="quarter" idx="11"/>
          </p:nvPr>
        </p:nvSpPr>
        <p:spPr/>
        <p:txBody>
          <a:bodyPr/>
          <a:lstStyle>
            <a:lvl1pPr>
              <a:defRPr/>
            </a:lvl1pPr>
          </a:lstStyle>
          <a:p>
            <a:endParaRPr lang="nl-NL">
              <a:solidFill>
                <a:srgbClr val="FFFFFF"/>
              </a:solidFill>
            </a:endParaRPr>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30854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Klik om de stijl te bewerken</a:t>
            </a:r>
            <a:endParaRPr lang="nl-NL" dirty="0"/>
          </a:p>
        </p:txBody>
      </p:sp>
      <p:sp>
        <p:nvSpPr>
          <p:cNvPr id="4" name="Tijdelijke aanduiding voor voettekst 3"/>
          <p:cNvSpPr>
            <a:spLocks noGrp="1"/>
          </p:cNvSpPr>
          <p:nvPr>
            <p:ph type="ftr" sz="quarter" idx="11"/>
          </p:nvPr>
        </p:nvSpPr>
        <p:spPr/>
        <p:txBody>
          <a:bodyPr/>
          <a:lstStyle>
            <a:lvl1pPr>
              <a:defRPr/>
            </a:lvl1p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358108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chemeClr val="bg1"/>
              </a:solidFill>
              <a:effectLst/>
              <a:latin typeface="Arial" charset="0"/>
              <a:ea typeface="ＭＳ Ｐゴシック" charset="0"/>
              <a:cs typeface="Arial" charset="0"/>
            </a:endParaRPr>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pPr/>
              <a:t>‹nr.›</a:t>
            </a:fld>
            <a:endParaRPr lang="nl-NL"/>
          </a:p>
        </p:txBody>
      </p:sp>
    </p:spTree>
    <p:extLst>
      <p:ext uri="{BB962C8B-B14F-4D97-AF65-F5344CB8AC3E}">
        <p14:creationId xmlns:p14="http://schemas.microsoft.com/office/powerpoint/2010/main" val="2476629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endParaRPr lang="nl-NL">
              <a:solidFill>
                <a:srgbClr val="FFFFFF"/>
              </a:solidFill>
            </a:endParaRPr>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411848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582259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itle" preserve="1">
  <p:cSld name="Eind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4129366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nl-NL" dirty="0" smtClean="0"/>
              <a:t>Klik om de stijl te bewerken</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om de modelstijlen te bewerken</a:t>
            </a:r>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139882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2400" b="1"/>
            </a:lvl1pPr>
          </a:lstStyle>
          <a:p>
            <a:r>
              <a:rPr lang="nl-NL" smtClean="0"/>
              <a:t>Klik om de stijl te bewerken</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838080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534401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672757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654419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624185883"/>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solidFill>
                  <a:srgbClr val="D0E8F8"/>
                </a:solidFill>
              </a:rPr>
              <a:pPr/>
              <a:t>‹nr.›</a:t>
            </a:fld>
            <a:endParaRPr lang="nl-NL">
              <a:solidFill>
                <a:srgbClr val="D0E8F8"/>
              </a:solidFill>
            </a:endParaRPr>
          </a:p>
        </p:txBody>
      </p:sp>
      <p:sp>
        <p:nvSpPr>
          <p:cNvPr id="7" name="Tijdelijke aanduiding voor voettekst 2"/>
          <p:cNvSpPr>
            <a:spLocks noGrp="1"/>
          </p:cNvSpPr>
          <p:nvPr>
            <p:ph type="ftr" sz="quarter" idx="11"/>
          </p:nvPr>
        </p:nvSpPr>
        <p:spPr>
          <a:xfrm>
            <a:off x="5076057" y="6524451"/>
            <a:ext cx="3960439" cy="288925"/>
          </a:xfrm>
        </p:spPr>
        <p:txBody>
          <a:bodyPr/>
          <a:lstStyle>
            <a:lvl1pPr>
              <a:defRPr sz="1200" i="1"/>
            </a:lvl1pPr>
          </a:lstStyle>
          <a:p>
            <a:r>
              <a:rPr lang="nl-NL" smtClean="0">
                <a:solidFill>
                  <a:srgbClr val="FFFFFF"/>
                </a:solidFill>
              </a:rPr>
              <a:t>Vernieuwde StUF  1 juni 2016</a:t>
            </a:r>
            <a:endParaRPr lang="nl-NL">
              <a:solidFill>
                <a:srgbClr val="FFFFFF"/>
              </a:solidFill>
            </a:endParaRPr>
          </a:p>
        </p:txBody>
      </p:sp>
    </p:spTree>
    <p:extLst>
      <p:ext uri="{BB962C8B-B14F-4D97-AF65-F5344CB8AC3E}">
        <p14:creationId xmlns:p14="http://schemas.microsoft.com/office/powerpoint/2010/main" val="3953132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Eind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3025167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5" name="Tijdelijke aanduiding voor voettekst 4"/>
          <p:cNvSpPr>
            <a:spLocks noGrp="1"/>
          </p:cNvSpPr>
          <p:nvPr>
            <p:ph type="ftr" sz="quarter" idx="11"/>
          </p:nvPr>
        </p:nvSpPr>
        <p:spPr/>
        <p:txBody>
          <a:bodyPr/>
          <a:lstStyle>
            <a:lvl1pPr>
              <a:defRPr/>
            </a:lvl1pPr>
          </a:lstStyle>
          <a:p>
            <a:r>
              <a:rPr lang="nl-NL" smtClean="0">
                <a:solidFill>
                  <a:srgbClr val="FFFFFF"/>
                </a:solidFill>
              </a:rPr>
              <a:t>Vernieuwde StUF  1 juni 2016</a:t>
            </a:r>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427643356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sz="half" idx="1"/>
          </p:nvPr>
        </p:nvSpPr>
        <p:spPr>
          <a:xfrm>
            <a:off x="720001"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80000"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6" name="Tijdelijke aanduiding voor voettekst 5"/>
          <p:cNvSpPr>
            <a:spLocks noGrp="1"/>
          </p:cNvSpPr>
          <p:nvPr>
            <p:ph type="ftr" sz="quarter" idx="11"/>
          </p:nvPr>
        </p:nvSpPr>
        <p:spPr/>
        <p:txBody>
          <a:bodyPr/>
          <a:lstStyle>
            <a:lvl1pPr>
              <a:defRPr/>
            </a:lvl1pPr>
          </a:lstStyle>
          <a:p>
            <a:r>
              <a:rPr lang="nl-NL" smtClean="0">
                <a:solidFill>
                  <a:srgbClr val="FFFFFF"/>
                </a:solidFill>
              </a:rPr>
              <a:t>Vernieuwde StUF  1 juni 2016</a:t>
            </a:r>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8590581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voettekst 7"/>
          <p:cNvSpPr>
            <a:spLocks noGrp="1"/>
          </p:cNvSpPr>
          <p:nvPr>
            <p:ph type="ftr" sz="quarter" idx="11"/>
          </p:nvPr>
        </p:nvSpPr>
        <p:spPr/>
        <p:txBody>
          <a:bodyPr/>
          <a:lstStyle>
            <a:lvl1pPr>
              <a:defRPr/>
            </a:lvl1pPr>
          </a:lstStyle>
          <a:p>
            <a:r>
              <a:rPr lang="nl-NL" smtClean="0">
                <a:solidFill>
                  <a:srgbClr val="FFFFFF"/>
                </a:solidFill>
              </a:rPr>
              <a:t>Vernieuwde StUF  1 juni 2016</a:t>
            </a:r>
            <a:endParaRPr lang="nl-NL">
              <a:solidFill>
                <a:srgbClr val="FFFFFF"/>
              </a:solidFill>
            </a:endParaRPr>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37160688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4" name="Tijdelijke aanduiding voor voettekst 3"/>
          <p:cNvSpPr>
            <a:spLocks noGrp="1"/>
          </p:cNvSpPr>
          <p:nvPr>
            <p:ph type="ftr" sz="quarter" idx="11"/>
          </p:nvPr>
        </p:nvSpPr>
        <p:spPr>
          <a:xfrm>
            <a:off x="5076057" y="6524451"/>
            <a:ext cx="3960439" cy="288925"/>
          </a:xfrm>
        </p:spPr>
        <p:txBody>
          <a:bodyPr/>
          <a:lstStyle>
            <a:lvl1pPr>
              <a:defRPr sz="1200" i="1"/>
            </a:lvl1pPr>
          </a:lstStyle>
          <a:p>
            <a:r>
              <a:rPr lang="nl-NL" smtClean="0">
                <a:solidFill>
                  <a:srgbClr val="FFFFFF"/>
                </a:solidFill>
              </a:rPr>
              <a:t>Vernieuwde StUF  1 juni 2016</a:t>
            </a:r>
            <a:endParaRPr lang="nl-NL">
              <a:solidFill>
                <a:srgbClr val="FFFFFF"/>
              </a:solidFill>
            </a:endParaRPr>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03920267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r>
              <a:rPr lang="nl-NL" smtClean="0">
                <a:solidFill>
                  <a:srgbClr val="FFFFFF"/>
                </a:solidFill>
              </a:rPr>
              <a:t>Vernieuwde StUF  1 juni 2016</a:t>
            </a:r>
            <a:endParaRPr lang="nl-NL">
              <a:solidFill>
                <a:srgbClr val="FFFFFF"/>
              </a:solidFill>
            </a:endParaRPr>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05373523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r>
              <a:rPr lang="nl-NL" smtClean="0">
                <a:solidFill>
                  <a:srgbClr val="FFFFFF"/>
                </a:solidFill>
              </a:rPr>
              <a:t>Vernieuwde StUF  1 juni 2016</a:t>
            </a:r>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64095383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title" preserve="1">
  <p:cSld name="Eind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618894408"/>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nl-NL" smtClean="0"/>
              <a:t>Klik om de stijl te bewerken</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6" name="Tijdelijke aanduiding voor voettekst 5"/>
          <p:cNvSpPr>
            <a:spLocks noGrp="1"/>
          </p:cNvSpPr>
          <p:nvPr>
            <p:ph type="ftr" sz="quarter" idx="11"/>
          </p:nvPr>
        </p:nvSpPr>
        <p:spPr/>
        <p:txBody>
          <a:bodyPr/>
          <a:lstStyle>
            <a:lvl1pPr>
              <a:defRPr/>
            </a:lvl1pPr>
          </a:lstStyle>
          <a:p>
            <a:r>
              <a:rPr lang="nl-NL" smtClean="0">
                <a:solidFill>
                  <a:srgbClr val="FFFFFF"/>
                </a:solidFill>
              </a:rPr>
              <a:t>Vernieuwde StUF  1 juni 2016</a:t>
            </a:r>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3710582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2400" b="1"/>
            </a:lvl1pPr>
          </a:lstStyle>
          <a:p>
            <a:r>
              <a:rPr lang="nl-NL" smtClean="0"/>
              <a:t>Klik om de stijl te bewerken</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6" name="Tijdelijke aanduiding voor voettekst 5"/>
          <p:cNvSpPr>
            <a:spLocks noGrp="1"/>
          </p:cNvSpPr>
          <p:nvPr>
            <p:ph type="ftr" sz="quarter" idx="11"/>
          </p:nvPr>
        </p:nvSpPr>
        <p:spPr/>
        <p:txBody>
          <a:bodyPr/>
          <a:lstStyle>
            <a:lvl1pPr>
              <a:defRPr/>
            </a:lvl1pPr>
          </a:lstStyle>
          <a:p>
            <a:r>
              <a:rPr lang="nl-NL" smtClean="0">
                <a:solidFill>
                  <a:srgbClr val="FFFFFF"/>
                </a:solidFill>
              </a:rPr>
              <a:t>Vernieuwde StUF  1 juni 2016</a:t>
            </a:r>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93183531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r>
              <a:rPr lang="nl-NL" smtClean="0">
                <a:solidFill>
                  <a:srgbClr val="FFFFFF"/>
                </a:solidFill>
              </a:rPr>
              <a:t>Vernieuwde StUF  1 juni 2016</a:t>
            </a:r>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434032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gif"/><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1.emf"/><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image" Target="../media/image1.emf"/><Relationship Id="rId2" Type="http://schemas.openxmlformats.org/officeDocument/2006/relationships/slideLayout" Target="../slideLayouts/slideLayout31.xml"/><Relationship Id="rId16" Type="http://schemas.openxmlformats.org/officeDocument/2006/relationships/theme" Target="../theme/theme3.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image" Target="../media/image1.emf"/><Relationship Id="rId2" Type="http://schemas.openxmlformats.org/officeDocument/2006/relationships/slideLayout" Target="../slideLayouts/slideLayout46.xml"/><Relationship Id="rId16" Type="http://schemas.openxmlformats.org/officeDocument/2006/relationships/theme" Target="../theme/theme4.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image" Target="../media/image2.gif"/><Relationship Id="rId2" Type="http://schemas.openxmlformats.org/officeDocument/2006/relationships/slideLayout" Target="../slideLayouts/slideLayout61.xml"/><Relationship Id="rId16" Type="http://schemas.openxmlformats.org/officeDocument/2006/relationships/image" Target="../media/image1.emf"/><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5" Type="http://schemas.openxmlformats.org/officeDocument/2006/relationships/theme" Target="../theme/theme5.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slideLayout" Target="../slideLayouts/slideLayout86.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17" Type="http://schemas.openxmlformats.org/officeDocument/2006/relationships/image" Target="../media/image2.gif"/><Relationship Id="rId2" Type="http://schemas.openxmlformats.org/officeDocument/2006/relationships/slideLayout" Target="../slideLayouts/slideLayout75.xml"/><Relationship Id="rId16" Type="http://schemas.openxmlformats.org/officeDocument/2006/relationships/image" Target="../media/image1.emf"/><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theme" Target="../theme/theme6.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slideLayout" Target="../slideLayouts/slideLayout8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2" Type="http://schemas.openxmlformats.org/officeDocument/2006/relationships/slideLayout" Target="../slideLayouts/slideLayout89.xml"/><Relationship Id="rId16" Type="http://schemas.openxmlformats.org/officeDocument/2006/relationships/image" Target="../media/image5.emf"/><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theme" Target="../theme/theme7.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720000" y="1260000"/>
            <a:ext cx="7704000" cy="46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4788024" y="6236419"/>
            <a:ext cx="3960439"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endParaRPr lang="nl-NL" dirty="0"/>
          </a:p>
        </p:txBody>
      </p:sp>
      <p:sp>
        <p:nvSpPr>
          <p:cNvPr id="1030" name="Rectangle 6"/>
          <p:cNvSpPr>
            <a:spLocks noGrp="1" noChangeArrowheads="1"/>
          </p:cNvSpPr>
          <p:nvPr>
            <p:ph type="sldNum" sz="quarter" idx="4"/>
          </p:nvPr>
        </p:nvSpPr>
        <p:spPr bwMode="auto">
          <a:xfrm>
            <a:off x="395537" y="6237312"/>
            <a:ext cx="64807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pPr/>
              <a:t>‹nr.›</a:t>
            </a:fld>
            <a:endParaRPr lang="nl-NL" dirty="0"/>
          </a:p>
        </p:txBody>
      </p:sp>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pic>
        <p:nvPicPr>
          <p:cNvPr id="3074" name="Picture 2" descr="https://new.kinggemeenten.nl/sites/default/files/logo-KING.gif"/>
          <p:cNvPicPr>
            <a:picLocks noChangeAspect="1" noChangeArrowheads="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107504" y="102256"/>
            <a:ext cx="1152128" cy="576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040044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60"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rtl="0" eaLnBrk="1" fontAlgn="base" hangingPunct="1">
        <a:spcBef>
          <a:spcPct val="0"/>
        </a:spcBef>
        <a:spcAft>
          <a:spcPct val="0"/>
        </a:spcAft>
        <a:defRPr sz="24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sp>
        <p:nvSpPr>
          <p:cNvPr id="1027" name="Rectangle 3"/>
          <p:cNvSpPr>
            <a:spLocks noGrp="1" noChangeArrowheads="1"/>
          </p:cNvSpPr>
          <p:nvPr>
            <p:ph type="body" idx="1"/>
          </p:nvPr>
        </p:nvSpPr>
        <p:spPr bwMode="auto">
          <a:xfrm>
            <a:off x="720000" y="1548000"/>
            <a:ext cx="7704000" cy="43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4788024" y="6236419"/>
            <a:ext cx="3960439"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endParaRPr lang="nl-NL" dirty="0">
              <a:solidFill>
                <a:srgbClr val="FFFFFF"/>
              </a:solidFill>
            </a:endParaRPr>
          </a:p>
        </p:txBody>
      </p:sp>
      <p:sp>
        <p:nvSpPr>
          <p:cNvPr id="1030" name="Rectangle 6"/>
          <p:cNvSpPr>
            <a:spLocks noGrp="1" noChangeArrowheads="1"/>
          </p:cNvSpPr>
          <p:nvPr>
            <p:ph type="sldNum" sz="quarter" idx="4"/>
          </p:nvPr>
        </p:nvSpPr>
        <p:spPr bwMode="auto">
          <a:xfrm>
            <a:off x="395537" y="6237312"/>
            <a:ext cx="64807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solidFill>
                  <a:srgbClr val="D0E8F8"/>
                </a:solidFill>
              </a:rPr>
              <a:pPr/>
              <a:t>‹nr.›</a:t>
            </a:fld>
            <a:endParaRPr lang="nl-NL" dirty="0">
              <a:solidFill>
                <a:srgbClr val="D0E8F8"/>
              </a:solidFill>
            </a:endParaRPr>
          </a:p>
        </p:txBody>
      </p:sp>
    </p:spTree>
    <p:extLst>
      <p:ext uri="{BB962C8B-B14F-4D97-AF65-F5344CB8AC3E}">
        <p14:creationId xmlns:p14="http://schemas.microsoft.com/office/powerpoint/2010/main" val="2828281187"/>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Lst>
  <p:timing>
    <p:tnLst>
      <p:par>
        <p:cTn id="1" dur="indefinite" restart="never" nodeType="tmRoot"/>
      </p:par>
    </p:tnLst>
  </p:timing>
  <p:hf hdr="0" ftr="0" dt="0"/>
  <p:txStyles>
    <p:titleStyle>
      <a:lvl1pPr algn="l" rtl="0" eaLnBrk="1" fontAlgn="base" hangingPunct="1">
        <a:spcBef>
          <a:spcPct val="0"/>
        </a:spcBef>
        <a:spcAft>
          <a:spcPct val="0"/>
        </a:spcAft>
        <a:defRPr sz="28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sp>
        <p:nvSpPr>
          <p:cNvPr id="1027" name="Rectangle 3"/>
          <p:cNvSpPr>
            <a:spLocks noGrp="1" noChangeArrowheads="1"/>
          </p:cNvSpPr>
          <p:nvPr>
            <p:ph type="body" idx="1"/>
          </p:nvPr>
        </p:nvSpPr>
        <p:spPr bwMode="auto">
          <a:xfrm>
            <a:off x="720000" y="1548000"/>
            <a:ext cx="7704000" cy="43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4788024" y="6236419"/>
            <a:ext cx="3960439"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endParaRPr lang="nl-NL" dirty="0">
              <a:solidFill>
                <a:srgbClr val="FFFFFF"/>
              </a:solidFill>
            </a:endParaRPr>
          </a:p>
        </p:txBody>
      </p:sp>
      <p:sp>
        <p:nvSpPr>
          <p:cNvPr id="1030" name="Rectangle 6"/>
          <p:cNvSpPr>
            <a:spLocks noGrp="1" noChangeArrowheads="1"/>
          </p:cNvSpPr>
          <p:nvPr>
            <p:ph type="sldNum" sz="quarter" idx="4"/>
          </p:nvPr>
        </p:nvSpPr>
        <p:spPr bwMode="auto">
          <a:xfrm>
            <a:off x="395537" y="6237312"/>
            <a:ext cx="64807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solidFill>
                  <a:srgbClr val="D0E8F8"/>
                </a:solidFill>
              </a:rPr>
              <a:pPr/>
              <a:t>‹nr.›</a:t>
            </a:fld>
            <a:endParaRPr lang="nl-NL" dirty="0">
              <a:solidFill>
                <a:srgbClr val="D0E8F8"/>
              </a:solidFill>
            </a:endParaRPr>
          </a:p>
        </p:txBody>
      </p:sp>
    </p:spTree>
    <p:extLst>
      <p:ext uri="{BB962C8B-B14F-4D97-AF65-F5344CB8AC3E}">
        <p14:creationId xmlns:p14="http://schemas.microsoft.com/office/powerpoint/2010/main" val="113425267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Lst>
  <p:timing>
    <p:tnLst>
      <p:par>
        <p:cTn id="1" dur="indefinite" restart="never" nodeType="tmRoot"/>
      </p:par>
    </p:tnLst>
  </p:timing>
  <p:hf hdr="0" ftr="0" dt="0"/>
  <p:txStyles>
    <p:titleStyle>
      <a:lvl1pPr algn="l" rtl="0" eaLnBrk="1" fontAlgn="base" hangingPunct="1">
        <a:spcBef>
          <a:spcPct val="0"/>
        </a:spcBef>
        <a:spcAft>
          <a:spcPct val="0"/>
        </a:spcAft>
        <a:defRPr sz="28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sp>
        <p:nvSpPr>
          <p:cNvPr id="1027" name="Rectangle 3"/>
          <p:cNvSpPr>
            <a:spLocks noGrp="1" noChangeArrowheads="1"/>
          </p:cNvSpPr>
          <p:nvPr>
            <p:ph type="body" idx="1"/>
          </p:nvPr>
        </p:nvSpPr>
        <p:spPr bwMode="auto">
          <a:xfrm>
            <a:off x="720000" y="1548000"/>
            <a:ext cx="7704000" cy="43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4788024" y="6236419"/>
            <a:ext cx="3960439"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endParaRPr lang="nl-NL" dirty="0">
              <a:solidFill>
                <a:srgbClr val="FFFFFF"/>
              </a:solidFill>
            </a:endParaRPr>
          </a:p>
        </p:txBody>
      </p:sp>
      <p:sp>
        <p:nvSpPr>
          <p:cNvPr id="1030" name="Rectangle 6"/>
          <p:cNvSpPr>
            <a:spLocks noGrp="1" noChangeArrowheads="1"/>
          </p:cNvSpPr>
          <p:nvPr>
            <p:ph type="sldNum" sz="quarter" idx="4"/>
          </p:nvPr>
        </p:nvSpPr>
        <p:spPr bwMode="auto">
          <a:xfrm>
            <a:off x="395537" y="6237312"/>
            <a:ext cx="64807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solidFill>
                  <a:srgbClr val="D0E8F8"/>
                </a:solidFill>
              </a:rPr>
              <a:pPr/>
              <a:t>‹nr.›</a:t>
            </a:fld>
            <a:endParaRPr lang="nl-NL" dirty="0">
              <a:solidFill>
                <a:srgbClr val="D0E8F8"/>
              </a:solidFill>
            </a:endParaRPr>
          </a:p>
        </p:txBody>
      </p:sp>
    </p:spTree>
    <p:extLst>
      <p:ext uri="{BB962C8B-B14F-4D97-AF65-F5344CB8AC3E}">
        <p14:creationId xmlns:p14="http://schemas.microsoft.com/office/powerpoint/2010/main" val="310099239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Lst>
  <p:timing>
    <p:tnLst>
      <p:par>
        <p:cTn id="1" dur="indefinite" restart="never" nodeType="tmRoot"/>
      </p:par>
    </p:tnLst>
  </p:timing>
  <p:hf hdr="0" ftr="0" dt="0"/>
  <p:txStyles>
    <p:titleStyle>
      <a:lvl1pPr algn="l" rtl="0" eaLnBrk="1" fontAlgn="base" hangingPunct="1">
        <a:spcBef>
          <a:spcPct val="0"/>
        </a:spcBef>
        <a:spcAft>
          <a:spcPct val="0"/>
        </a:spcAft>
        <a:defRPr sz="28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720000" y="1260000"/>
            <a:ext cx="7704000" cy="46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4788024" y="6236419"/>
            <a:ext cx="3960439"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endParaRPr lang="nl-NL" dirty="0">
              <a:solidFill>
                <a:srgbClr val="FFFFFF"/>
              </a:solidFill>
            </a:endParaRPr>
          </a:p>
        </p:txBody>
      </p:sp>
      <p:sp>
        <p:nvSpPr>
          <p:cNvPr id="1030" name="Rectangle 6"/>
          <p:cNvSpPr>
            <a:spLocks noGrp="1" noChangeArrowheads="1"/>
          </p:cNvSpPr>
          <p:nvPr>
            <p:ph type="sldNum" sz="quarter" idx="4"/>
          </p:nvPr>
        </p:nvSpPr>
        <p:spPr bwMode="auto">
          <a:xfrm>
            <a:off x="395537" y="6237312"/>
            <a:ext cx="64807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solidFill>
                  <a:srgbClr val="D0E8F8"/>
                </a:solidFill>
              </a:rPr>
              <a:pPr/>
              <a:t>‹nr.›</a:t>
            </a:fld>
            <a:endParaRPr lang="nl-NL" dirty="0">
              <a:solidFill>
                <a:srgbClr val="D0E8F8"/>
              </a:solidFill>
            </a:endParaRPr>
          </a:p>
        </p:txBody>
      </p:sp>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pic>
        <p:nvPicPr>
          <p:cNvPr id="3074" name="Picture 2" descr="https://new.kinggemeenten.nl/sites/default/files/logo-KING.gif"/>
          <p:cNvPicPr>
            <a:picLocks noChangeAspect="1" noChangeArrowheads="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107504" y="102256"/>
            <a:ext cx="1152128" cy="576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577341"/>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rtl="0" eaLnBrk="1" fontAlgn="base" hangingPunct="1">
        <a:spcBef>
          <a:spcPct val="0"/>
        </a:spcBef>
        <a:spcAft>
          <a:spcPct val="0"/>
        </a:spcAft>
        <a:defRPr sz="24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720000" y="1260000"/>
            <a:ext cx="7704000" cy="46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4788024" y="6236419"/>
            <a:ext cx="3960439"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endParaRPr lang="nl-NL" dirty="0">
              <a:solidFill>
                <a:srgbClr val="FFFFFF"/>
              </a:solidFill>
            </a:endParaRPr>
          </a:p>
        </p:txBody>
      </p:sp>
      <p:sp>
        <p:nvSpPr>
          <p:cNvPr id="1030" name="Rectangle 6"/>
          <p:cNvSpPr>
            <a:spLocks noGrp="1" noChangeArrowheads="1"/>
          </p:cNvSpPr>
          <p:nvPr>
            <p:ph type="sldNum" sz="quarter" idx="4"/>
          </p:nvPr>
        </p:nvSpPr>
        <p:spPr bwMode="auto">
          <a:xfrm>
            <a:off x="395537" y="6237312"/>
            <a:ext cx="64807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solidFill>
                  <a:srgbClr val="D0E8F8"/>
                </a:solidFill>
              </a:rPr>
              <a:pPr/>
              <a:t>‹nr.›</a:t>
            </a:fld>
            <a:endParaRPr lang="nl-NL" dirty="0">
              <a:solidFill>
                <a:srgbClr val="D0E8F8"/>
              </a:solidFill>
            </a:endParaRPr>
          </a:p>
        </p:txBody>
      </p:sp>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pic>
        <p:nvPicPr>
          <p:cNvPr id="3074" name="Picture 2" descr="https://new.kinggemeenten.nl/sites/default/files/logo-KING.gif"/>
          <p:cNvPicPr>
            <a:picLocks noChangeAspect="1" noChangeArrowheads="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107504" y="102256"/>
            <a:ext cx="1152128" cy="576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5212403"/>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53"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rtl="0" eaLnBrk="1" fontAlgn="base" hangingPunct="1">
        <a:spcBef>
          <a:spcPct val="0"/>
        </a:spcBef>
        <a:spcAft>
          <a:spcPct val="0"/>
        </a:spcAft>
        <a:defRPr sz="24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sp>
        <p:nvSpPr>
          <p:cNvPr id="1027" name="Rectangle 3"/>
          <p:cNvSpPr>
            <a:spLocks noGrp="1" noChangeArrowheads="1"/>
          </p:cNvSpPr>
          <p:nvPr>
            <p:ph type="body" idx="1"/>
          </p:nvPr>
        </p:nvSpPr>
        <p:spPr bwMode="auto">
          <a:xfrm>
            <a:off x="720000" y="1260000"/>
            <a:ext cx="7704000" cy="46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4788024" y="6236419"/>
            <a:ext cx="3960439"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r>
              <a:rPr lang="nl-NL" smtClean="0">
                <a:solidFill>
                  <a:srgbClr val="FFFFFF"/>
                </a:solidFill>
              </a:rPr>
              <a:t>Vernieuwde StUF  1 juni 2016</a:t>
            </a:r>
            <a:endParaRPr lang="nl-NL" dirty="0">
              <a:solidFill>
                <a:srgbClr val="FFFFFF"/>
              </a:solidFill>
            </a:endParaRPr>
          </a:p>
        </p:txBody>
      </p:sp>
      <p:sp>
        <p:nvSpPr>
          <p:cNvPr id="1030" name="Rectangle 6"/>
          <p:cNvSpPr>
            <a:spLocks noGrp="1" noChangeArrowheads="1"/>
          </p:cNvSpPr>
          <p:nvPr>
            <p:ph type="sldNum" sz="quarter" idx="4"/>
          </p:nvPr>
        </p:nvSpPr>
        <p:spPr bwMode="auto">
          <a:xfrm>
            <a:off x="395537" y="6237312"/>
            <a:ext cx="64807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solidFill>
                  <a:srgbClr val="D0E8F8"/>
                </a:solidFill>
              </a:rPr>
              <a:pPr/>
              <a:t>‹nr.›</a:t>
            </a:fld>
            <a:endParaRPr lang="nl-NL" dirty="0">
              <a:solidFill>
                <a:srgbClr val="D0E8F8"/>
              </a:solidFill>
            </a:endParaRPr>
          </a:p>
        </p:txBody>
      </p:sp>
    </p:spTree>
    <p:extLst>
      <p:ext uri="{BB962C8B-B14F-4D97-AF65-F5344CB8AC3E}">
        <p14:creationId xmlns:p14="http://schemas.microsoft.com/office/powerpoint/2010/main" val="1352253519"/>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Lst>
  <p:timing>
    <p:tnLst>
      <p:par>
        <p:cTn id="1" dur="indefinite" restart="never" nodeType="tmRoot"/>
      </p:par>
    </p:tnLst>
  </p:timing>
  <p:hf sldNum="0" hdr="0" dt="0"/>
  <p:txStyles>
    <p:titleStyle>
      <a:lvl1pPr algn="l" rtl="0" eaLnBrk="1" fontAlgn="base" hangingPunct="1">
        <a:spcBef>
          <a:spcPct val="0"/>
        </a:spcBef>
        <a:spcAft>
          <a:spcPct val="0"/>
        </a:spcAft>
        <a:defRPr sz="24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gemmaonline.nl/index.php/RGBZ_2.0_in_ontwikkelin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6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hyperlink" Target="mailto:jan.brinkkemper@kinggemeenten.nl" TargetMode="External"/><Relationship Id="rId4" Type="http://schemas.openxmlformats.org/officeDocument/2006/relationships/hyperlink" Target="mailto:michiel.verhoef@kinggemeenten.nl"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mailto:jan.brinkkemper@kinggemeenten.nl" TargetMode="External"/><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36816" y="2708920"/>
            <a:ext cx="7776864" cy="1470025"/>
          </a:xfrm>
        </p:spPr>
        <p:txBody>
          <a:bodyPr/>
          <a:lstStyle/>
          <a:p>
            <a:r>
              <a:rPr lang="nl-NL" sz="3200" i="1" dirty="0" smtClean="0">
                <a:effectLst>
                  <a:outerShdw blurRad="38100" dist="38100" dir="2700000" algn="tl">
                    <a:srgbClr val="000000">
                      <a:alpha val="43137"/>
                    </a:srgbClr>
                  </a:outerShdw>
                </a:effectLst>
              </a:rPr>
              <a:t>Bijeenkomst Zaak- en Documentservices 1.2 + Documentcreatie services 1.1</a:t>
            </a:r>
            <a:endParaRPr lang="nl-NL" sz="3200" i="1" dirty="0">
              <a:effectLst>
                <a:outerShdw blurRad="38100" dist="38100" dir="2700000" algn="tl">
                  <a:srgbClr val="000000">
                    <a:alpha val="43137"/>
                  </a:srgbClr>
                </a:outerShdw>
              </a:effectLst>
            </a:endParaRPr>
          </a:p>
        </p:txBody>
      </p:sp>
      <p:sp>
        <p:nvSpPr>
          <p:cNvPr id="4" name="Tekstvak 3"/>
          <p:cNvSpPr txBox="1"/>
          <p:nvPr/>
        </p:nvSpPr>
        <p:spPr>
          <a:xfrm>
            <a:off x="899592" y="4499828"/>
            <a:ext cx="4338945" cy="369332"/>
          </a:xfrm>
          <a:prstGeom prst="rect">
            <a:avLst/>
          </a:prstGeom>
          <a:noFill/>
        </p:spPr>
        <p:txBody>
          <a:bodyPr wrap="none" rtlCol="0">
            <a:spAutoFit/>
          </a:bodyPr>
          <a:lstStyle/>
          <a:p>
            <a:r>
              <a:rPr lang="nl-NL" dirty="0" smtClean="0">
                <a:latin typeface="+mn-lt"/>
              </a:rPr>
              <a:t>Michiel Verhoef en Jan Brinkkemper</a:t>
            </a:r>
            <a:endParaRPr lang="en-US" dirty="0">
              <a:latin typeface="+mn-lt"/>
            </a:endParaRPr>
          </a:p>
        </p:txBody>
      </p:sp>
      <p:sp>
        <p:nvSpPr>
          <p:cNvPr id="5" name="Tekstvak 4"/>
          <p:cNvSpPr txBox="1"/>
          <p:nvPr/>
        </p:nvSpPr>
        <p:spPr>
          <a:xfrm>
            <a:off x="5292080" y="6237312"/>
            <a:ext cx="3137397" cy="369332"/>
          </a:xfrm>
          <a:prstGeom prst="rect">
            <a:avLst/>
          </a:prstGeom>
          <a:noFill/>
        </p:spPr>
        <p:txBody>
          <a:bodyPr wrap="none" rtlCol="0">
            <a:spAutoFit/>
          </a:bodyPr>
          <a:lstStyle/>
          <a:p>
            <a:r>
              <a:rPr lang="nl-NL" dirty="0" smtClean="0">
                <a:solidFill>
                  <a:schemeClr val="bg1"/>
                </a:solidFill>
                <a:latin typeface="+mn-lt"/>
              </a:rPr>
              <a:t>Utrecht, 12 oktober 2016</a:t>
            </a:r>
            <a:endParaRPr lang="en-US" dirty="0">
              <a:solidFill>
                <a:schemeClr val="bg1"/>
              </a:solidFill>
              <a:latin typeface="+mn-lt"/>
            </a:endParaRPr>
          </a:p>
        </p:txBody>
      </p:sp>
    </p:spTree>
    <p:extLst>
      <p:ext uri="{BB962C8B-B14F-4D97-AF65-F5344CB8AC3E}">
        <p14:creationId xmlns:p14="http://schemas.microsoft.com/office/powerpoint/2010/main" val="341610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smtClean="0"/>
              <a:t>Op welke gebieden zijn veranderingen in beeld</a:t>
            </a:r>
            <a:endParaRPr lang="nl-NL" sz="2400" dirty="0"/>
          </a:p>
        </p:txBody>
      </p:sp>
      <p:sp>
        <p:nvSpPr>
          <p:cNvPr id="4" name="Tijdelijke aanduiding voor inhoud 3"/>
          <p:cNvSpPr>
            <a:spLocks noGrp="1"/>
          </p:cNvSpPr>
          <p:nvPr>
            <p:ph idx="1"/>
          </p:nvPr>
        </p:nvSpPr>
        <p:spPr>
          <a:xfrm>
            <a:off x="467544" y="1124744"/>
            <a:ext cx="8352928" cy="4608000"/>
          </a:xfrm>
        </p:spPr>
        <p:txBody>
          <a:bodyPr/>
          <a:lstStyle/>
          <a:p>
            <a:pPr marL="457200" indent="-457200">
              <a:buFont typeface="Wingdings" panose="05000000000000000000" pitchFamily="2" charset="2"/>
              <a:buChar char="Ø"/>
              <a:defRPr/>
            </a:pPr>
            <a:r>
              <a:rPr lang="nl-NL" sz="2000" dirty="0">
                <a:latin typeface="Verdana" panose="020B0604030504040204" pitchFamily="34" charset="0"/>
                <a:ea typeface="Verdana" panose="020B0604030504040204" pitchFamily="34" charset="0"/>
                <a:cs typeface="Verdana" panose="020B0604030504040204" pitchFamily="34" charset="0"/>
              </a:rPr>
              <a:t>Top 20 online diensten en digitalisering van zaakgerichte processen (zoals aangifte overlijden en verhuisservice)</a:t>
            </a:r>
          </a:p>
          <a:p>
            <a:pPr marL="457200" indent="-457200">
              <a:buFont typeface="Wingdings" panose="05000000000000000000" pitchFamily="2" charset="2"/>
              <a:buChar char="Ø"/>
              <a:defRPr/>
            </a:pPr>
            <a:endParaRPr lang="nl-NL" sz="14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Wingdings" panose="05000000000000000000" pitchFamily="2" charset="2"/>
              <a:buChar char="Ø"/>
              <a:defRPr/>
            </a:pPr>
            <a:r>
              <a:rPr lang="nl-NL" sz="2000" dirty="0">
                <a:latin typeface="Verdana" panose="020B0604030504040204" pitchFamily="34" charset="0"/>
                <a:ea typeface="Verdana" panose="020B0604030504040204" pitchFamily="34" charset="0"/>
                <a:cs typeface="Verdana" panose="020B0604030504040204" pitchFamily="34" charset="0"/>
              </a:rPr>
              <a:t>Bevragen van gegevensmagazijn (o.a. RSGB Bevragingen)</a:t>
            </a:r>
          </a:p>
          <a:p>
            <a:pPr marL="457200" indent="-457200">
              <a:buFont typeface="Wingdings" panose="05000000000000000000" pitchFamily="2" charset="2"/>
              <a:buChar char="Ø"/>
              <a:defRPr/>
            </a:pPr>
            <a:endParaRPr lang="nl-NL" sz="16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Wingdings" panose="05000000000000000000" pitchFamily="2" charset="2"/>
              <a:buChar char="Ø"/>
              <a:defRPr/>
            </a:pPr>
            <a:r>
              <a:rPr lang="nl-NL" sz="2000" dirty="0">
                <a:latin typeface="Verdana" panose="020B0604030504040204" pitchFamily="34" charset="0"/>
                <a:ea typeface="Verdana" panose="020B0604030504040204" pitchFamily="34" charset="0"/>
                <a:cs typeface="Verdana" panose="020B0604030504040204" pitchFamily="34" charset="0"/>
              </a:rPr>
              <a:t>Zaakgericht werken in de keten (o.a. Omgevingswet)</a:t>
            </a:r>
          </a:p>
          <a:p>
            <a:pPr marL="0" indent="0">
              <a:buNone/>
              <a:defRPr/>
            </a:pPr>
            <a:endParaRPr lang="nl-NL" sz="16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Wingdings" panose="05000000000000000000" pitchFamily="2" charset="2"/>
              <a:buChar char="Ø"/>
              <a:defRPr/>
            </a:pPr>
            <a:r>
              <a:rPr lang="nl-NL" sz="2000" dirty="0">
                <a:latin typeface="Verdana" panose="020B0604030504040204" pitchFamily="34" charset="0"/>
                <a:ea typeface="Verdana" panose="020B0604030504040204" pitchFamily="34" charset="0"/>
                <a:cs typeface="Verdana" panose="020B0604030504040204" pitchFamily="34" charset="0"/>
              </a:rPr>
              <a:t>Aansluiten op en/of updates landelijke voorzieningen </a:t>
            </a:r>
          </a:p>
          <a:p>
            <a:pPr marL="857250" lvl="1" indent="-457200">
              <a:buFont typeface="Wingdings" panose="05000000000000000000" pitchFamily="2" charset="2"/>
              <a:buChar char="Ø"/>
              <a:defRPr/>
            </a:pPr>
            <a:r>
              <a:rPr lang="nl-NL" sz="1800" dirty="0">
                <a:solidFill>
                  <a:schemeClr val="tx1"/>
                </a:solidFill>
                <a:latin typeface="Verdana" panose="020B0604030504040204" pitchFamily="34" charset="0"/>
                <a:ea typeface="Verdana" panose="020B0604030504040204" pitchFamily="34" charset="0"/>
                <a:cs typeface="Verdana" panose="020B0604030504040204" pitchFamily="34" charset="0"/>
              </a:rPr>
              <a:t>BRP-levering </a:t>
            </a:r>
          </a:p>
          <a:p>
            <a:pPr marL="857250" lvl="1" indent="-457200">
              <a:buFont typeface="Wingdings" panose="05000000000000000000" pitchFamily="2" charset="2"/>
              <a:buChar char="Ø"/>
              <a:defRPr/>
            </a:pPr>
            <a:r>
              <a:rPr lang="nl-NL"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BRK-levering</a:t>
            </a:r>
          </a:p>
          <a:p>
            <a:pPr marL="857250" lvl="1" indent="-457200">
              <a:buFont typeface="Wingdings" panose="05000000000000000000" pitchFamily="2" charset="2"/>
              <a:buChar char="Ø"/>
              <a:defRPr/>
            </a:pPr>
            <a:r>
              <a:rPr lang="nl-NL"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BGT</a:t>
            </a:r>
            <a:endParaRPr lang="nl-NL"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857250" lvl="1" indent="-457200">
              <a:buFont typeface="Wingdings" panose="05000000000000000000" pitchFamily="2" charset="2"/>
              <a:buChar char="Ø"/>
              <a:defRPr/>
            </a:pPr>
            <a:r>
              <a:rPr lang="nl-NL" sz="1800" dirty="0">
                <a:solidFill>
                  <a:schemeClr val="tx1"/>
                </a:solidFill>
                <a:latin typeface="Verdana" panose="020B0604030504040204" pitchFamily="34" charset="0"/>
                <a:ea typeface="Verdana" panose="020B0604030504040204" pitchFamily="34" charset="0"/>
                <a:cs typeface="Verdana" panose="020B0604030504040204" pitchFamily="34" charset="0"/>
              </a:rPr>
              <a:t>CORV update</a:t>
            </a:r>
          </a:p>
          <a:p>
            <a:pPr marL="857250" lvl="1" indent="-457200">
              <a:buFont typeface="Wingdings" panose="05000000000000000000" pitchFamily="2" charset="2"/>
              <a:buChar char="Ø"/>
              <a:defRPr/>
            </a:pPr>
            <a:r>
              <a:rPr lang="nl-NL" sz="1800" dirty="0">
                <a:solidFill>
                  <a:schemeClr val="tx1"/>
                </a:solidFill>
                <a:latin typeface="Verdana" panose="020B0604030504040204" pitchFamily="34" charset="0"/>
                <a:ea typeface="Verdana" panose="020B0604030504040204" pitchFamily="34" charset="0"/>
                <a:cs typeface="Verdana" panose="020B0604030504040204" pitchFamily="34" charset="0"/>
              </a:rPr>
              <a:t>Migratie </a:t>
            </a:r>
            <a:r>
              <a:rPr lang="nl-NL"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iWMO</a:t>
            </a:r>
            <a:r>
              <a:rPr lang="nl-NL" sz="1800" dirty="0">
                <a:solidFill>
                  <a:schemeClr val="tx1"/>
                </a:solidFill>
                <a:latin typeface="Verdana" panose="020B0604030504040204" pitchFamily="34" charset="0"/>
                <a:ea typeface="Verdana" panose="020B0604030504040204" pitchFamily="34" charset="0"/>
                <a:cs typeface="Verdana" panose="020B0604030504040204" pitchFamily="34" charset="0"/>
              </a:rPr>
              <a:t> / </a:t>
            </a:r>
            <a:r>
              <a:rPr lang="nl-NL" sz="1800" dirty="0" err="1">
                <a:solidFill>
                  <a:schemeClr val="tx1"/>
                </a:solidFill>
                <a:latin typeface="Verdana" panose="020B0604030504040204" pitchFamily="34" charset="0"/>
                <a:ea typeface="Verdana" panose="020B0604030504040204" pitchFamily="34" charset="0"/>
                <a:cs typeface="Verdana" panose="020B0604030504040204" pitchFamily="34" charset="0"/>
              </a:rPr>
              <a:t>iJW</a:t>
            </a:r>
            <a:r>
              <a:rPr lang="nl-NL" sz="1800" dirty="0">
                <a:solidFill>
                  <a:schemeClr val="tx1"/>
                </a:solidFill>
                <a:latin typeface="Verdana" panose="020B0604030504040204" pitchFamily="34" charset="0"/>
                <a:ea typeface="Verdana" panose="020B0604030504040204" pitchFamily="34" charset="0"/>
                <a:cs typeface="Verdana" panose="020B0604030504040204" pitchFamily="34" charset="0"/>
              </a:rPr>
              <a:t> (2017)</a:t>
            </a:r>
            <a:r>
              <a:rPr lang="nl-NL" sz="1400" dirty="0">
                <a:solidFill>
                  <a:schemeClr val="tx1"/>
                </a:solidFill>
                <a:latin typeface="Verdana" panose="020B0604030504040204" pitchFamily="34" charset="0"/>
                <a:ea typeface="Verdana" panose="020B0604030504040204" pitchFamily="34" charset="0"/>
                <a:cs typeface="Verdana" panose="020B0604030504040204" pitchFamily="34" charset="0"/>
              </a:rPr>
              <a:t/>
            </a:r>
            <a:br>
              <a:rPr lang="nl-NL" sz="1400" dirty="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nl-NL" sz="1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457200" indent="-457200">
              <a:buFont typeface="Wingdings" panose="05000000000000000000" pitchFamily="2" charset="2"/>
              <a:buChar char="Ø"/>
              <a:defRPr/>
            </a:pPr>
            <a:r>
              <a:rPr lang="nl-NL" sz="2000" dirty="0">
                <a:solidFill>
                  <a:schemeClr val="tx1"/>
                </a:solidFill>
                <a:latin typeface="Verdana" panose="020B0604030504040204" pitchFamily="34" charset="0"/>
                <a:ea typeface="Verdana" panose="020B0604030504040204" pitchFamily="34" charset="0"/>
                <a:cs typeface="Verdana" panose="020B0604030504040204" pitchFamily="34" charset="0"/>
              </a:rPr>
              <a:t>Voorbereiden op uitwisseling van gegevens digitaal stelsel omgevingswet</a:t>
            </a:r>
          </a:p>
          <a:p>
            <a:endParaRPr lang="nl-NL" sz="2000" dirty="0"/>
          </a:p>
        </p:txBody>
      </p:sp>
    </p:spTree>
    <p:extLst>
      <p:ext uri="{BB962C8B-B14F-4D97-AF65-F5344CB8AC3E}">
        <p14:creationId xmlns:p14="http://schemas.microsoft.com/office/powerpoint/2010/main" val="1175484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1"/>
            <a:r>
              <a:rPr lang="nl-NL" i="0" dirty="0">
                <a:solidFill>
                  <a:schemeClr val="tx1"/>
                </a:solidFill>
                <a:latin typeface="+mj-lt"/>
              </a:rPr>
              <a:t>Uit regiegroep </a:t>
            </a:r>
            <a:r>
              <a:rPr lang="nl-NL" i="0" dirty="0" smtClean="0">
                <a:solidFill>
                  <a:schemeClr val="tx1"/>
                </a:solidFill>
                <a:latin typeface="+mj-lt"/>
              </a:rPr>
              <a:t>Gegevens en Berichtenstandaarden van </a:t>
            </a:r>
            <a:r>
              <a:rPr lang="nl-NL" i="0" dirty="0">
                <a:solidFill>
                  <a:schemeClr val="tx1"/>
                </a:solidFill>
                <a:latin typeface="+mj-lt"/>
              </a:rPr>
              <a:t>juni 2016</a:t>
            </a:r>
            <a:r>
              <a:rPr lang="nl-NL" i="0" dirty="0" smtClean="0">
                <a:solidFill>
                  <a:schemeClr val="tx1"/>
                </a:solidFill>
                <a:latin typeface="+mj-lt"/>
              </a:rPr>
              <a:t>:</a:t>
            </a:r>
            <a:endParaRPr lang="nl-NL" sz="2800" i="0" dirty="0">
              <a:solidFill>
                <a:schemeClr val="tx1"/>
              </a:solidFill>
              <a:latin typeface="+mj-lt"/>
            </a:endParaRPr>
          </a:p>
        </p:txBody>
      </p:sp>
      <p:sp>
        <p:nvSpPr>
          <p:cNvPr id="6" name="Tijdelijke aanduiding voor inhoud 5"/>
          <p:cNvSpPr>
            <a:spLocks noGrp="1"/>
          </p:cNvSpPr>
          <p:nvPr>
            <p:ph idx="1"/>
          </p:nvPr>
        </p:nvSpPr>
        <p:spPr/>
        <p:txBody>
          <a:bodyPr/>
          <a:lstStyle/>
          <a:p>
            <a:pPr marL="342900" lvl="1" indent="-342900"/>
            <a:r>
              <a:rPr lang="nl-NL" dirty="0" smtClean="0"/>
              <a:t>Behoefte aan </a:t>
            </a:r>
            <a:r>
              <a:rPr lang="nl-NL" dirty="0"/>
              <a:t>een meer concrete agenda.</a:t>
            </a:r>
          </a:p>
          <a:p>
            <a:pPr marL="342900" lvl="1" indent="-342900"/>
            <a:r>
              <a:rPr lang="nl-NL" dirty="0" smtClean="0"/>
              <a:t>Belangrijk </a:t>
            </a:r>
            <a:r>
              <a:rPr lang="nl-NL" dirty="0"/>
              <a:t>dat de inzichten van de ‘denktank’ StUF Expertgroep en de ‘denktank’ RSGB bevragingen bij elkaar worden </a:t>
            </a:r>
            <a:r>
              <a:rPr lang="nl-NL" dirty="0" smtClean="0"/>
              <a:t>gebracht.</a:t>
            </a:r>
          </a:p>
          <a:p>
            <a:pPr marL="342900" lvl="1" indent="-342900"/>
            <a:r>
              <a:rPr lang="nl-NL" dirty="0" smtClean="0"/>
              <a:t>Op </a:t>
            </a:r>
            <a:r>
              <a:rPr lang="nl-NL" dirty="0"/>
              <a:t>basis van de richtinggevende afspraken van de regiegroep en de inzichten en bevindingen vanuit de pilot(s) </a:t>
            </a:r>
            <a:r>
              <a:rPr lang="nl-NL" dirty="0" smtClean="0"/>
              <a:t>kaders </a:t>
            </a:r>
            <a:r>
              <a:rPr lang="nl-NL" dirty="0"/>
              <a:t>en plannen </a:t>
            </a:r>
            <a:r>
              <a:rPr lang="nl-NL" dirty="0" smtClean="0"/>
              <a:t>opstellen waarop </a:t>
            </a:r>
            <a:r>
              <a:rPr lang="nl-NL" dirty="0"/>
              <a:t>door de Regiegroep besloten kan worden. </a:t>
            </a:r>
            <a:r>
              <a:rPr lang="nl-NL" dirty="0" smtClean="0"/>
              <a:t/>
            </a:r>
            <a:br>
              <a:rPr lang="nl-NL" dirty="0" smtClean="0"/>
            </a:br>
            <a:r>
              <a:rPr lang="nl-NL" dirty="0" smtClean="0"/>
              <a:t>Hierbij aandacht voor zorgvuldige uitvoering.</a:t>
            </a:r>
          </a:p>
          <a:p>
            <a:pPr marL="342900" lvl="1" indent="-342900"/>
            <a:r>
              <a:rPr lang="nl-NL" dirty="0" smtClean="0"/>
              <a:t>Daarin </a:t>
            </a:r>
            <a:r>
              <a:rPr lang="nl-NL" dirty="0"/>
              <a:t>moet ook duidelijk worden of het traject haalbaar is, en welke vernieuwingen meegenomen </a:t>
            </a:r>
            <a:r>
              <a:rPr lang="nl-NL" dirty="0" smtClean="0"/>
              <a:t>worden.</a:t>
            </a:r>
          </a:p>
        </p:txBody>
      </p:sp>
    </p:spTree>
    <p:extLst>
      <p:ext uri="{BB962C8B-B14F-4D97-AF65-F5344CB8AC3E}">
        <p14:creationId xmlns:p14="http://schemas.microsoft.com/office/powerpoint/2010/main" val="172371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Leerpunten van kennissessie 5 juli</a:t>
            </a:r>
          </a:p>
        </p:txBody>
      </p:sp>
      <p:sp>
        <p:nvSpPr>
          <p:cNvPr id="3" name="Tijdelijke aanduiding voor inhoud 2"/>
          <p:cNvSpPr>
            <a:spLocks noGrp="1"/>
          </p:cNvSpPr>
          <p:nvPr>
            <p:ph idx="1"/>
          </p:nvPr>
        </p:nvSpPr>
        <p:spPr>
          <a:xfrm>
            <a:off x="720000" y="1124744"/>
            <a:ext cx="7956456" cy="4608000"/>
          </a:xfrm>
        </p:spPr>
        <p:txBody>
          <a:bodyPr>
            <a:normAutofit/>
          </a:bodyPr>
          <a:lstStyle/>
          <a:p>
            <a:r>
              <a:rPr lang="nl-NL" sz="2000" dirty="0"/>
              <a:t>Verbinden met (proef)implementatie </a:t>
            </a:r>
            <a:r>
              <a:rPr lang="nl-NL" sz="2000" dirty="0" smtClean="0"/>
              <a:t>helpt bij het vormgeven van een eenvoudiger te implementeren werkende standaard.</a:t>
            </a:r>
            <a:endParaRPr lang="nl-NL" sz="2000" dirty="0"/>
          </a:p>
          <a:p>
            <a:r>
              <a:rPr lang="nl-NL" sz="2000" dirty="0"/>
              <a:t>Business moet leidend zijn bij bepalen benodigde functionaliteit.</a:t>
            </a:r>
          </a:p>
          <a:p>
            <a:r>
              <a:rPr lang="nl-NL" sz="2000" dirty="0"/>
              <a:t>Vanuit benodigde entiteiten voor een koppelvlak kijken welke beschikbare entiteiten (zoals basisentiteiten) ingezet worden. </a:t>
            </a:r>
            <a:r>
              <a:rPr lang="nl-NL" sz="2000" dirty="0" smtClean="0"/>
              <a:t/>
            </a:r>
            <a:br>
              <a:rPr lang="nl-NL" sz="2000" dirty="0" smtClean="0"/>
            </a:br>
            <a:r>
              <a:rPr lang="nl-NL" sz="2000" dirty="0" smtClean="0"/>
              <a:t>Dus sturen op gebruik maken </a:t>
            </a:r>
            <a:r>
              <a:rPr lang="nl-NL" sz="2000" dirty="0"/>
              <a:t>van ‘standaard bouwstenen’ maar </a:t>
            </a:r>
            <a:r>
              <a:rPr lang="nl-NL" sz="2000" dirty="0" smtClean="0"/>
              <a:t>deze mogen niet beperkend zijn </a:t>
            </a:r>
            <a:r>
              <a:rPr lang="nl-NL" sz="2000" dirty="0"/>
              <a:t>voor </a:t>
            </a:r>
            <a:r>
              <a:rPr lang="nl-NL" sz="2000" dirty="0" smtClean="0"/>
              <a:t>oplossen van de businessvraag.</a:t>
            </a:r>
          </a:p>
          <a:p>
            <a:r>
              <a:rPr lang="nl-NL" sz="2000" dirty="0" smtClean="0"/>
              <a:t>Spagaat tussen enerzijds doorvoeren verandering in volle breedte en anderzijds pilots op deelgebieden.</a:t>
            </a:r>
            <a:endParaRPr lang="nl-NL" sz="2000" dirty="0"/>
          </a:p>
          <a:p>
            <a:endParaRPr lang="nl-NL" sz="2000" dirty="0"/>
          </a:p>
        </p:txBody>
      </p:sp>
    </p:spTree>
    <p:extLst>
      <p:ext uri="{BB962C8B-B14F-4D97-AF65-F5344CB8AC3E}">
        <p14:creationId xmlns:p14="http://schemas.microsoft.com/office/powerpoint/2010/main" val="1020551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20000" y="260648"/>
            <a:ext cx="8028464" cy="792163"/>
          </a:xfrm>
        </p:spPr>
        <p:txBody>
          <a:bodyPr/>
          <a:lstStyle/>
          <a:p>
            <a:r>
              <a:rPr lang="nl-NL" dirty="0" smtClean="0"/>
              <a:t>Oplossingsrichting vernieuwde standaarden</a:t>
            </a:r>
            <a:endParaRPr lang="nl-NL" dirty="0"/>
          </a:p>
        </p:txBody>
      </p:sp>
      <p:sp>
        <p:nvSpPr>
          <p:cNvPr id="3" name="Tijdelijke aanduiding voor inhoud 2"/>
          <p:cNvSpPr>
            <a:spLocks noGrp="1"/>
          </p:cNvSpPr>
          <p:nvPr>
            <p:ph idx="1"/>
          </p:nvPr>
        </p:nvSpPr>
        <p:spPr>
          <a:xfrm>
            <a:off x="720000" y="1124744"/>
            <a:ext cx="8244488" cy="4608000"/>
          </a:xfrm>
        </p:spPr>
        <p:txBody>
          <a:bodyPr>
            <a:noAutofit/>
          </a:bodyPr>
          <a:lstStyle/>
          <a:p>
            <a:r>
              <a:rPr lang="nl-NL" sz="2000" dirty="0" smtClean="0"/>
              <a:t>Strak </a:t>
            </a:r>
            <a:r>
              <a:rPr lang="nl-NL" sz="2000" dirty="0"/>
              <a:t>op de semantiek. </a:t>
            </a:r>
            <a:r>
              <a:rPr lang="nl-NL" sz="2000" dirty="0" smtClean="0"/>
              <a:t>Semantiek </a:t>
            </a:r>
            <a:r>
              <a:rPr lang="nl-NL" sz="2000" dirty="0"/>
              <a:t>vastgelegd in </a:t>
            </a:r>
            <a:r>
              <a:rPr lang="nl-NL" sz="2000" dirty="0" smtClean="0"/>
              <a:t>informatiemodellen deden we al. Nieuw is dat </a:t>
            </a:r>
            <a:r>
              <a:rPr lang="nl-NL" sz="2000" dirty="0"/>
              <a:t>we de </a:t>
            </a:r>
            <a:r>
              <a:rPr lang="nl-NL" sz="2000" dirty="0" smtClean="0"/>
              <a:t>uitwisselings- </a:t>
            </a:r>
            <a:r>
              <a:rPr lang="nl-NL" sz="2000" dirty="0"/>
              <a:t>en </a:t>
            </a:r>
            <a:r>
              <a:rPr lang="nl-NL" sz="2000" dirty="0" smtClean="0"/>
              <a:t>berichtmodellen </a:t>
            </a:r>
            <a:r>
              <a:rPr lang="nl-NL" sz="2000" dirty="0"/>
              <a:t>expliciet en </a:t>
            </a:r>
            <a:r>
              <a:rPr lang="nl-NL" sz="2000" dirty="0" smtClean="0"/>
              <a:t>gevalideerd verbinden </a:t>
            </a:r>
            <a:r>
              <a:rPr lang="nl-NL" sz="2000" dirty="0"/>
              <a:t>met </a:t>
            </a:r>
            <a:r>
              <a:rPr lang="nl-NL" sz="2000" dirty="0" smtClean="0"/>
              <a:t>de informatiemodellen.</a:t>
            </a:r>
          </a:p>
          <a:p>
            <a:r>
              <a:rPr lang="nl-NL" sz="2000" dirty="0"/>
              <a:t>Complexiteit van de huidige StUF-XML uitwisseling reduceren.</a:t>
            </a:r>
          </a:p>
          <a:p>
            <a:r>
              <a:rPr lang="nl-NL" sz="2000" dirty="0"/>
              <a:t>Schema generatie eindproductstandaarden mogelijk </a:t>
            </a:r>
            <a:r>
              <a:rPr lang="nl-NL" sz="2000" dirty="0" smtClean="0"/>
              <a:t>maken.</a:t>
            </a:r>
            <a:endParaRPr lang="nl-NL" sz="2000" dirty="0"/>
          </a:p>
          <a:p>
            <a:r>
              <a:rPr lang="nl-NL" sz="2000" dirty="0"/>
              <a:t>Code generatie eindproductstandaarden mogelijk </a:t>
            </a:r>
            <a:r>
              <a:rPr lang="nl-NL" sz="2000" dirty="0" smtClean="0"/>
              <a:t>maken.</a:t>
            </a:r>
            <a:endParaRPr lang="nl-NL" sz="2000" dirty="0"/>
          </a:p>
          <a:p>
            <a:r>
              <a:rPr lang="nl-NL" sz="2000" dirty="0"/>
              <a:t>Waar mogelijk verbinding met (proef)implementaties </a:t>
            </a:r>
            <a:r>
              <a:rPr lang="nl-NL" sz="2000" dirty="0" smtClean="0"/>
              <a:t>maken.</a:t>
            </a:r>
          </a:p>
          <a:p>
            <a:r>
              <a:rPr lang="nl-NL" sz="2000" dirty="0" smtClean="0"/>
              <a:t>Flexibiliteit </a:t>
            </a:r>
            <a:r>
              <a:rPr lang="nl-NL" sz="2000" dirty="0"/>
              <a:t>in het formaat waarin we willen uitwisselen. </a:t>
            </a:r>
            <a:br>
              <a:rPr lang="nl-NL" sz="2000" dirty="0"/>
            </a:br>
            <a:r>
              <a:rPr lang="nl-NL" sz="2000" dirty="0" smtClean="0"/>
              <a:t>Voorbereiden </a:t>
            </a:r>
            <a:r>
              <a:rPr lang="nl-NL" sz="2000" dirty="0"/>
              <a:t>om </a:t>
            </a:r>
            <a:r>
              <a:rPr lang="nl-NL" sz="2000" dirty="0" smtClean="0"/>
              <a:t>naast XML</a:t>
            </a:r>
            <a:r>
              <a:rPr lang="nl-NL" sz="2000" dirty="0"/>
              <a:t> </a:t>
            </a:r>
            <a:r>
              <a:rPr lang="nl-NL" sz="2000" dirty="0" smtClean="0"/>
              <a:t>ook </a:t>
            </a:r>
            <a:r>
              <a:rPr lang="nl-NL" sz="2000" dirty="0" err="1" smtClean="0"/>
              <a:t>Json</a:t>
            </a:r>
            <a:r>
              <a:rPr lang="nl-NL" sz="2000" dirty="0" smtClean="0"/>
              <a:t> te ondersteunen. </a:t>
            </a:r>
            <a:endParaRPr lang="nl-NL" sz="2000" dirty="0"/>
          </a:p>
        </p:txBody>
      </p:sp>
    </p:spTree>
    <p:extLst>
      <p:ext uri="{BB962C8B-B14F-4D97-AF65-F5344CB8AC3E}">
        <p14:creationId xmlns:p14="http://schemas.microsoft.com/office/powerpoint/2010/main" val="3514901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Waar zit de </a:t>
            </a:r>
            <a:r>
              <a:rPr lang="nl-NL" dirty="0" smtClean="0"/>
              <a:t>verandering?</a:t>
            </a:r>
            <a:endParaRPr lang="nl-NL" dirty="0"/>
          </a:p>
        </p:txBody>
      </p:sp>
      <p:sp>
        <p:nvSpPr>
          <p:cNvPr id="3" name="Tijdelijke aanduiding voor inhoud 2"/>
          <p:cNvSpPr>
            <a:spLocks noGrp="1"/>
          </p:cNvSpPr>
          <p:nvPr>
            <p:ph idx="1"/>
          </p:nvPr>
        </p:nvSpPr>
        <p:spPr/>
        <p:txBody>
          <a:bodyPr>
            <a:noAutofit/>
          </a:bodyPr>
          <a:lstStyle/>
          <a:p>
            <a:r>
              <a:rPr lang="nl-NL" sz="2000" dirty="0" smtClean="0"/>
              <a:t>Vervanging van </a:t>
            </a:r>
            <a:r>
              <a:rPr lang="nl-NL" sz="2000" dirty="0"/>
              <a:t>generieke </a:t>
            </a:r>
            <a:r>
              <a:rPr lang="nl-NL" sz="2000" dirty="0" smtClean="0"/>
              <a:t>halffabricaten zoals StUF-BG naar scherpe eindproductstandaarden.</a:t>
            </a:r>
            <a:endParaRPr lang="nl-NL" sz="2000" dirty="0"/>
          </a:p>
          <a:p>
            <a:r>
              <a:rPr lang="nl-NL" sz="2000" dirty="0"/>
              <a:t>Wel de basisentiteiten </a:t>
            </a:r>
            <a:r>
              <a:rPr lang="nl-NL" sz="2000" dirty="0" smtClean="0"/>
              <a:t>voor </a:t>
            </a:r>
            <a:r>
              <a:rPr lang="nl-NL" sz="2000" dirty="0"/>
              <a:t>RSGB, RGBZ en ZTC opstellen.</a:t>
            </a:r>
          </a:p>
          <a:p>
            <a:r>
              <a:rPr lang="nl-NL" sz="2000" dirty="0"/>
              <a:t>De business (het proces) is leidend. </a:t>
            </a:r>
            <a:endParaRPr lang="nl-NL" sz="2000" dirty="0" smtClean="0"/>
          </a:p>
          <a:p>
            <a:r>
              <a:rPr lang="nl-NL" sz="2000" dirty="0" smtClean="0"/>
              <a:t>De </a:t>
            </a:r>
            <a:r>
              <a:rPr lang="nl-NL" sz="2000" dirty="0"/>
              <a:t>onderlaag </a:t>
            </a:r>
            <a:r>
              <a:rPr lang="nl-NL" sz="2000" dirty="0" smtClean="0"/>
              <a:t>gaat meer mogelijkheden bieden om via verschillende formaten uit te wisselen</a:t>
            </a:r>
            <a:r>
              <a:rPr lang="nl-NL" sz="2000" dirty="0"/>
              <a:t> </a:t>
            </a:r>
            <a:r>
              <a:rPr lang="nl-NL" sz="2000" dirty="0" smtClean="0"/>
              <a:t>(de keuze vindt dan bij het opstellen van het koppelvlak plaats).</a:t>
            </a:r>
          </a:p>
          <a:p>
            <a:r>
              <a:rPr lang="nl-NL" sz="2000" dirty="0" smtClean="0"/>
              <a:t>Complexiteitsreductie van de standaard (m.n. in de onderlaag).</a:t>
            </a:r>
            <a:endParaRPr lang="nl-NL" sz="2000" dirty="0"/>
          </a:p>
          <a:p>
            <a:r>
              <a:rPr lang="nl-NL" sz="2000" dirty="0"/>
              <a:t>“Pas toe of leg uit” op </a:t>
            </a:r>
            <a:r>
              <a:rPr lang="nl-NL" sz="2000" dirty="0" smtClean="0"/>
              <a:t>(her)gebruik van basisentiteiten</a:t>
            </a:r>
            <a:r>
              <a:rPr lang="nl-NL" sz="2000" dirty="0"/>
              <a:t>.</a:t>
            </a:r>
          </a:p>
          <a:p>
            <a:r>
              <a:rPr lang="nl-NL" sz="2000" dirty="0"/>
              <a:t>Per koppelvlak een eigen “</a:t>
            </a:r>
            <a:r>
              <a:rPr lang="nl-NL" sz="2000" dirty="0" err="1"/>
              <a:t>namespace</a:t>
            </a:r>
            <a:r>
              <a:rPr lang="nl-NL" sz="2000" dirty="0"/>
              <a:t>” en dus een eigen regime en </a:t>
            </a:r>
            <a:r>
              <a:rPr lang="nl-NL" sz="2000" dirty="0" smtClean="0"/>
              <a:t>releasebeleid.</a:t>
            </a:r>
            <a:endParaRPr lang="nl-NL" sz="2000" dirty="0"/>
          </a:p>
          <a:p>
            <a:r>
              <a:rPr lang="nl-NL" sz="2000" dirty="0"/>
              <a:t>Door schema-generatie gaat </a:t>
            </a:r>
            <a:r>
              <a:rPr lang="nl-NL" sz="2000" dirty="0" smtClean="0"/>
              <a:t>opstellen en review </a:t>
            </a:r>
            <a:r>
              <a:rPr lang="nl-NL" sz="2000" dirty="0"/>
              <a:t>over functionaliteit van een </a:t>
            </a:r>
            <a:r>
              <a:rPr lang="nl-NL" sz="2000" dirty="0" smtClean="0"/>
              <a:t>koppelvlak </a:t>
            </a:r>
            <a:r>
              <a:rPr lang="nl-NL" sz="2000" dirty="0"/>
              <a:t>en </a:t>
            </a:r>
            <a:r>
              <a:rPr lang="nl-NL" sz="2000" dirty="0" smtClean="0"/>
              <a:t>de keuze en inperking van StUF uitwisselingsmogelijkheden.</a:t>
            </a:r>
          </a:p>
          <a:p>
            <a:pPr marL="0" indent="0">
              <a:buNone/>
            </a:pPr>
            <a:r>
              <a:rPr lang="nl-NL" sz="2000" dirty="0" smtClean="0"/>
              <a:t> </a:t>
            </a:r>
          </a:p>
          <a:p>
            <a:pPr marL="0" indent="0">
              <a:buNone/>
            </a:pPr>
            <a:endParaRPr lang="nl-NL" sz="2000" dirty="0">
              <a:solidFill>
                <a:srgbClr val="FF0000"/>
              </a:solidFill>
            </a:endParaRPr>
          </a:p>
        </p:txBody>
      </p:sp>
    </p:spTree>
    <p:extLst>
      <p:ext uri="{BB962C8B-B14F-4D97-AF65-F5344CB8AC3E}">
        <p14:creationId xmlns:p14="http://schemas.microsoft.com/office/powerpoint/2010/main" val="1183505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Effecten van die verandering</a:t>
            </a:r>
            <a:endParaRPr lang="nl-NL" dirty="0"/>
          </a:p>
        </p:txBody>
      </p:sp>
      <p:sp>
        <p:nvSpPr>
          <p:cNvPr id="3" name="Tijdelijke aanduiding voor inhoud 2"/>
          <p:cNvSpPr>
            <a:spLocks noGrp="1"/>
          </p:cNvSpPr>
          <p:nvPr>
            <p:ph idx="1"/>
          </p:nvPr>
        </p:nvSpPr>
        <p:spPr/>
        <p:txBody>
          <a:bodyPr/>
          <a:lstStyle/>
          <a:p>
            <a:r>
              <a:rPr lang="nl-NL" dirty="0" smtClean="0"/>
              <a:t>Onderlaag </a:t>
            </a:r>
            <a:r>
              <a:rPr lang="nl-NL" dirty="0"/>
              <a:t>krijgt meer flexibiliteit en mogelijkheden, </a:t>
            </a:r>
            <a:endParaRPr lang="nl-NL" dirty="0" smtClean="0"/>
          </a:p>
          <a:p>
            <a:r>
              <a:rPr lang="nl-NL" dirty="0" smtClean="0"/>
              <a:t>In de koppelvlakken maken we de keuze welke mogelijkheden worden toegepast</a:t>
            </a:r>
          </a:p>
          <a:p>
            <a:r>
              <a:rPr lang="nl-NL" dirty="0" smtClean="0"/>
              <a:t>Koppelvlakken blijven </a:t>
            </a:r>
            <a:r>
              <a:rPr lang="nl-NL" dirty="0"/>
              <a:t>net zo scherp of </a:t>
            </a:r>
            <a:r>
              <a:rPr lang="nl-NL" dirty="0" smtClean="0"/>
              <a:t>worden nog </a:t>
            </a:r>
            <a:r>
              <a:rPr lang="nl-NL" dirty="0"/>
              <a:t>scherper</a:t>
            </a:r>
          </a:p>
          <a:p>
            <a:r>
              <a:rPr lang="nl-NL" dirty="0" smtClean="0"/>
              <a:t>Gebruik </a:t>
            </a:r>
            <a:r>
              <a:rPr lang="nl-NL" dirty="0"/>
              <a:t>containers / </a:t>
            </a:r>
            <a:r>
              <a:rPr lang="nl-NL" dirty="0" err="1"/>
              <a:t>aanvullendeElementen</a:t>
            </a:r>
            <a:r>
              <a:rPr lang="nl-NL" dirty="0"/>
              <a:t>   (e-formulieren in zaakdocument)</a:t>
            </a:r>
          </a:p>
          <a:p>
            <a:r>
              <a:rPr lang="nl-NL" dirty="0" smtClean="0"/>
              <a:t>Meer </a:t>
            </a:r>
            <a:r>
              <a:rPr lang="nl-NL" dirty="0"/>
              <a:t>attributen optioneel verklaren (bv </a:t>
            </a:r>
            <a:r>
              <a:rPr lang="nl-NL" dirty="0" err="1"/>
              <a:t>stuf:functie</a:t>
            </a:r>
            <a:r>
              <a:rPr lang="nl-NL" dirty="0"/>
              <a:t> in vrije berichten)</a:t>
            </a:r>
          </a:p>
          <a:p>
            <a:endParaRPr lang="nl-NL" dirty="0"/>
          </a:p>
        </p:txBody>
      </p:sp>
    </p:spTree>
    <p:extLst>
      <p:ext uri="{BB962C8B-B14F-4D97-AF65-F5344CB8AC3E}">
        <p14:creationId xmlns:p14="http://schemas.microsoft.com/office/powerpoint/2010/main" val="2534867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fontScale="90000"/>
          </a:bodyPr>
          <a:lstStyle/>
          <a:p>
            <a:r>
              <a:rPr lang="nl-NL" dirty="0" smtClean="0"/>
              <a:t>Wat doen we dan met StUF-BG en StUF-ZKN</a:t>
            </a:r>
            <a:r>
              <a:rPr lang="en-US" dirty="0" smtClean="0"/>
              <a:t>?</a:t>
            </a:r>
            <a:endParaRPr lang="en-US" dirty="0"/>
          </a:p>
        </p:txBody>
      </p:sp>
      <p:sp>
        <p:nvSpPr>
          <p:cNvPr id="2" name="Tijdelijke aanduiding voor inhoud 1"/>
          <p:cNvSpPr>
            <a:spLocks noGrp="1"/>
          </p:cNvSpPr>
          <p:nvPr>
            <p:ph idx="1"/>
          </p:nvPr>
        </p:nvSpPr>
        <p:spPr>
          <a:xfrm>
            <a:off x="720000" y="1124744"/>
            <a:ext cx="7956456" cy="5328592"/>
          </a:xfrm>
        </p:spPr>
        <p:txBody>
          <a:bodyPr>
            <a:normAutofit lnSpcReduction="10000"/>
          </a:bodyPr>
          <a:lstStyle/>
          <a:p>
            <a:pPr marL="0" indent="0">
              <a:buNone/>
            </a:pPr>
            <a:r>
              <a:rPr lang="nl-NL" sz="2000" b="1" dirty="0">
                <a:solidFill>
                  <a:schemeClr val="tx1"/>
                </a:solidFill>
              </a:rPr>
              <a:t>Vervangen </a:t>
            </a:r>
            <a:r>
              <a:rPr lang="nl-NL" sz="2000" b="1" dirty="0" smtClean="0">
                <a:solidFill>
                  <a:schemeClr val="tx1"/>
                </a:solidFill>
              </a:rPr>
              <a:t>door eindproductstandaarden </a:t>
            </a:r>
            <a:r>
              <a:rPr lang="nl-NL" sz="2000" dirty="0" smtClean="0">
                <a:solidFill>
                  <a:schemeClr val="tx1"/>
                </a:solidFill>
              </a:rPr>
              <a:t>indien er een concrete aanleiding is.</a:t>
            </a:r>
            <a:endParaRPr lang="nl-NL" sz="2000" dirty="0">
              <a:solidFill>
                <a:schemeClr val="tx1"/>
              </a:solidFill>
            </a:endParaRPr>
          </a:p>
          <a:p>
            <a:r>
              <a:rPr lang="nl-NL" sz="2000" dirty="0" smtClean="0">
                <a:solidFill>
                  <a:schemeClr val="tx1"/>
                </a:solidFill>
              </a:rPr>
              <a:t>Gebruik </a:t>
            </a:r>
            <a:r>
              <a:rPr lang="nl-NL" sz="2000" dirty="0" err="1">
                <a:solidFill>
                  <a:schemeClr val="tx1"/>
                </a:solidFill>
              </a:rPr>
              <a:t>Modelgedreven</a:t>
            </a:r>
            <a:r>
              <a:rPr lang="nl-NL" sz="2000" dirty="0">
                <a:solidFill>
                  <a:schemeClr val="tx1"/>
                </a:solidFill>
              </a:rPr>
              <a:t> ontwikkelketen</a:t>
            </a:r>
          </a:p>
          <a:p>
            <a:r>
              <a:rPr lang="nl-NL" sz="2000" dirty="0" smtClean="0">
                <a:solidFill>
                  <a:schemeClr val="tx1"/>
                </a:solidFill>
              </a:rPr>
              <a:t>Gebruik </a:t>
            </a:r>
            <a:r>
              <a:rPr lang="nl-NL" sz="2000" dirty="0" err="1">
                <a:solidFill>
                  <a:schemeClr val="tx1"/>
                </a:solidFill>
              </a:rPr>
              <a:t>Basisentiteitenschema’s</a:t>
            </a:r>
            <a:endParaRPr lang="nl-NL" sz="2000" dirty="0">
              <a:solidFill>
                <a:schemeClr val="tx1"/>
              </a:solidFill>
            </a:endParaRPr>
          </a:p>
          <a:p>
            <a:pPr marL="0" indent="0">
              <a:buNone/>
            </a:pPr>
            <a:endParaRPr lang="nl-NL" sz="2000" dirty="0">
              <a:solidFill>
                <a:schemeClr val="tx1"/>
              </a:solidFill>
            </a:endParaRPr>
          </a:p>
          <a:p>
            <a:pPr marL="0" indent="0">
              <a:buNone/>
            </a:pPr>
            <a:r>
              <a:rPr lang="nl-NL" sz="2000" b="1" dirty="0" smtClean="0">
                <a:solidFill>
                  <a:schemeClr val="tx1"/>
                </a:solidFill>
              </a:rPr>
              <a:t>Vangnetconstructie.</a:t>
            </a:r>
            <a:r>
              <a:rPr lang="nl-NL" sz="2000" dirty="0" smtClean="0">
                <a:solidFill>
                  <a:schemeClr val="tx1"/>
                </a:solidFill>
              </a:rPr>
              <a:t> Proces </a:t>
            </a:r>
            <a:r>
              <a:rPr lang="nl-NL" sz="2000" dirty="0">
                <a:solidFill>
                  <a:schemeClr val="tx1"/>
                </a:solidFill>
              </a:rPr>
              <a:t>voor die situaties waarop het noodzakelijk is op korte termijn RSGB of RGBZ toe te </a:t>
            </a:r>
            <a:r>
              <a:rPr lang="nl-NL" sz="2000" dirty="0" smtClean="0">
                <a:solidFill>
                  <a:schemeClr val="tx1"/>
                </a:solidFill>
              </a:rPr>
              <a:t>passen maar </a:t>
            </a:r>
            <a:r>
              <a:rPr lang="nl-NL" sz="2000" dirty="0">
                <a:solidFill>
                  <a:schemeClr val="tx1"/>
                </a:solidFill>
              </a:rPr>
              <a:t>waar nog geen eindproductstandaard beschikbaar is. </a:t>
            </a:r>
          </a:p>
          <a:p>
            <a:r>
              <a:rPr lang="nl-NL" sz="2000" dirty="0" smtClean="0">
                <a:solidFill>
                  <a:schemeClr val="tx1"/>
                </a:solidFill>
              </a:rPr>
              <a:t>Proces </a:t>
            </a:r>
            <a:r>
              <a:rPr lang="nl-NL" sz="2000" dirty="0">
                <a:solidFill>
                  <a:schemeClr val="tx1"/>
                </a:solidFill>
              </a:rPr>
              <a:t>levert op zeer korte termijn een tijdelijk </a:t>
            </a:r>
            <a:r>
              <a:rPr lang="nl-NL" sz="2000" dirty="0" smtClean="0">
                <a:solidFill>
                  <a:schemeClr val="tx1"/>
                </a:solidFill>
              </a:rPr>
              <a:t>koppelvlak als stap naar een eindproductstandaard.</a:t>
            </a:r>
            <a:endParaRPr lang="nl-NL" sz="2000" dirty="0">
              <a:solidFill>
                <a:schemeClr val="tx1"/>
              </a:solidFill>
            </a:endParaRPr>
          </a:p>
          <a:p>
            <a:r>
              <a:rPr lang="nl-NL" sz="2000" dirty="0" smtClean="0">
                <a:solidFill>
                  <a:schemeClr val="tx1"/>
                </a:solidFill>
              </a:rPr>
              <a:t>Vervolgens </a:t>
            </a:r>
            <a:r>
              <a:rPr lang="nl-NL" sz="2000" dirty="0">
                <a:solidFill>
                  <a:schemeClr val="tx1"/>
                </a:solidFill>
              </a:rPr>
              <a:t>wordt eindproductstandaard (definitieve oplossing) ontwikkeld.</a:t>
            </a:r>
          </a:p>
          <a:p>
            <a:pPr marL="0" indent="0">
              <a:buNone/>
            </a:pPr>
            <a:endParaRPr lang="nl-NL" sz="2000" dirty="0" smtClean="0">
              <a:solidFill>
                <a:schemeClr val="tx1"/>
              </a:solidFill>
            </a:endParaRPr>
          </a:p>
          <a:p>
            <a:pPr>
              <a:buFont typeface="Wingdings" panose="05000000000000000000" pitchFamily="2" charset="2"/>
              <a:buChar char="Ø"/>
            </a:pPr>
            <a:r>
              <a:rPr lang="nl-NL" sz="2000" b="1" dirty="0" smtClean="0">
                <a:solidFill>
                  <a:schemeClr val="tx1"/>
                </a:solidFill>
              </a:rPr>
              <a:t>Consequentie voor ZDS/DCR</a:t>
            </a:r>
            <a:r>
              <a:rPr lang="nl-NL" sz="2000" dirty="0" smtClean="0">
                <a:solidFill>
                  <a:schemeClr val="tx1"/>
                </a:solidFill>
              </a:rPr>
              <a:t>: </a:t>
            </a:r>
            <a:br>
              <a:rPr lang="nl-NL" sz="2000" dirty="0" smtClean="0">
                <a:solidFill>
                  <a:schemeClr val="tx1"/>
                </a:solidFill>
              </a:rPr>
            </a:br>
            <a:r>
              <a:rPr lang="nl-NL" sz="2000" dirty="0" smtClean="0">
                <a:solidFill>
                  <a:schemeClr val="tx1"/>
                </a:solidFill>
              </a:rPr>
              <a:t>Mogelijk moet functionaliteit uit StUF-ZKN worden toegevoegd aan koppelvlak.</a:t>
            </a:r>
          </a:p>
          <a:p>
            <a:pPr lvl="1"/>
            <a:endParaRPr lang="nl-NL" dirty="0">
              <a:solidFill>
                <a:schemeClr val="tx1"/>
              </a:solidFill>
            </a:endParaRPr>
          </a:p>
        </p:txBody>
      </p:sp>
    </p:spTree>
    <p:extLst>
      <p:ext uri="{BB962C8B-B14F-4D97-AF65-F5344CB8AC3E}">
        <p14:creationId xmlns:p14="http://schemas.microsoft.com/office/powerpoint/2010/main" val="3625436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itel 42"/>
          <p:cNvSpPr>
            <a:spLocks noGrp="1"/>
          </p:cNvSpPr>
          <p:nvPr>
            <p:ph type="title"/>
          </p:nvPr>
        </p:nvSpPr>
        <p:spPr>
          <a:xfrm>
            <a:off x="1485541" y="-19050"/>
            <a:ext cx="6686859" cy="792163"/>
          </a:xfrm>
        </p:spPr>
        <p:txBody>
          <a:bodyPr/>
          <a:lstStyle/>
          <a:p>
            <a:r>
              <a:rPr lang="nl-NL" sz="2000" dirty="0" smtClean="0"/>
              <a:t>Gewenste beweging naar eindproducten</a:t>
            </a:r>
            <a:endParaRPr lang="en-US" sz="2000" dirty="0"/>
          </a:p>
        </p:txBody>
      </p:sp>
      <p:sp>
        <p:nvSpPr>
          <p:cNvPr id="118" name="Rechthoek 117"/>
          <p:cNvSpPr/>
          <p:nvPr/>
        </p:nvSpPr>
        <p:spPr bwMode="auto">
          <a:xfrm>
            <a:off x="258618" y="581804"/>
            <a:ext cx="8569325" cy="1942171"/>
          </a:xfrm>
          <a:prstGeom prst="rect">
            <a:avLst/>
          </a:prstGeom>
          <a:solidFill>
            <a:srgbClr val="CCEDB9"/>
          </a:solidFill>
          <a:ln w="9525" cap="flat" cmpd="sng" algn="ctr">
            <a:noFill/>
            <a:prstDash val="solid"/>
            <a:round/>
            <a:headEnd type="none" w="med" len="med"/>
            <a:tailEnd type="none" w="med" len="med"/>
          </a:ln>
          <a:effectLst/>
          <a:extLst/>
        </p:spPr>
        <p:txBody>
          <a:bodyPr anchor="b"/>
          <a:lstStyle/>
          <a:p>
            <a:pPr>
              <a:defRPr/>
            </a:pPr>
            <a:endParaRPr lang="nl-NL" sz="1400" b="1" noProof="1">
              <a:solidFill>
                <a:schemeClr val="accent6">
                  <a:lumMod val="50000"/>
                </a:schemeClr>
              </a:solidFill>
              <a:latin typeface="+mn-lt"/>
              <a:ea typeface="ＭＳ Ｐゴシック" charset="0"/>
            </a:endParaRPr>
          </a:p>
        </p:txBody>
      </p:sp>
      <p:sp>
        <p:nvSpPr>
          <p:cNvPr id="119" name="Rechthoek 118"/>
          <p:cNvSpPr/>
          <p:nvPr/>
        </p:nvSpPr>
        <p:spPr bwMode="auto">
          <a:xfrm>
            <a:off x="269285" y="4956379"/>
            <a:ext cx="8568952" cy="1688617"/>
          </a:xfrm>
          <a:prstGeom prst="rect">
            <a:avLst/>
          </a:prstGeom>
          <a:solidFill>
            <a:schemeClr val="accent4">
              <a:lumMod val="60000"/>
              <a:lumOff val="4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b"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nl-NL" sz="1400" b="1" i="0" u="none" strike="noStrike" cap="none" normalizeH="0" baseline="0" noProof="1" smtClean="0">
                <a:ln>
                  <a:noFill/>
                </a:ln>
                <a:solidFill>
                  <a:schemeClr val="accent6">
                    <a:lumMod val="50000"/>
                  </a:schemeClr>
                </a:solidFill>
                <a:effectLst/>
                <a:latin typeface="+mn-lt"/>
                <a:ea typeface="ＭＳ Ｐゴシック" charset="0"/>
                <a:cs typeface="Arial" charset="0"/>
              </a:rPr>
              <a:t>Externe</a:t>
            </a:r>
            <a:r>
              <a:rPr kumimoji="0" lang="nl-NL" sz="1400" b="1" i="0" u="none" strike="noStrike" cap="none" normalizeH="0" noProof="1" smtClean="0">
                <a:ln>
                  <a:noFill/>
                </a:ln>
                <a:solidFill>
                  <a:schemeClr val="accent6">
                    <a:lumMod val="50000"/>
                  </a:schemeClr>
                </a:solidFill>
                <a:effectLst/>
                <a:latin typeface="+mn-lt"/>
                <a:ea typeface="ＭＳ Ｐゴシック" charset="0"/>
                <a:cs typeface="Arial" charset="0"/>
              </a:rPr>
              <a:t> standaarden</a:t>
            </a:r>
            <a:endParaRPr kumimoji="0" lang="nl-NL" sz="1400" b="1" i="0" u="none" strike="noStrike" cap="none" normalizeH="0" baseline="0" noProof="1" smtClean="0">
              <a:ln>
                <a:noFill/>
              </a:ln>
              <a:solidFill>
                <a:schemeClr val="accent6">
                  <a:lumMod val="50000"/>
                </a:schemeClr>
              </a:solidFill>
              <a:effectLst/>
              <a:latin typeface="+mn-lt"/>
              <a:ea typeface="ＭＳ Ｐゴシック" charset="0"/>
              <a:cs typeface="Arial" charset="0"/>
            </a:endParaRPr>
          </a:p>
        </p:txBody>
      </p:sp>
      <p:sp>
        <p:nvSpPr>
          <p:cNvPr id="198" name="Rechthoek 197"/>
          <p:cNvSpPr/>
          <p:nvPr/>
        </p:nvSpPr>
        <p:spPr bwMode="auto">
          <a:xfrm>
            <a:off x="734283" y="5109546"/>
            <a:ext cx="1866750" cy="706691"/>
          </a:xfrm>
          <a:prstGeom prst="rect">
            <a:avLst/>
          </a:prstGeom>
          <a:solidFill>
            <a:srgbClr val="A7D9FF"/>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algn="ctr"/>
            <a:r>
              <a:rPr lang="nl-NL" noProof="1" smtClean="0">
                <a:solidFill>
                  <a:schemeClr val="accent6">
                    <a:lumMod val="50000"/>
                  </a:schemeClr>
                </a:solidFill>
              </a:rPr>
              <a:t>iWMO / iJW</a:t>
            </a:r>
            <a:endParaRPr lang="nl-NL" noProof="1">
              <a:solidFill>
                <a:schemeClr val="accent6">
                  <a:lumMod val="50000"/>
                </a:schemeClr>
              </a:solidFill>
            </a:endParaRPr>
          </a:p>
        </p:txBody>
      </p:sp>
      <p:sp>
        <p:nvSpPr>
          <p:cNvPr id="199" name="Rechthoek 198"/>
          <p:cNvSpPr/>
          <p:nvPr/>
        </p:nvSpPr>
        <p:spPr bwMode="auto">
          <a:xfrm>
            <a:off x="564382" y="5442166"/>
            <a:ext cx="1866750" cy="662104"/>
          </a:xfrm>
          <a:prstGeom prst="rect">
            <a:avLst/>
          </a:prstGeom>
          <a:solidFill>
            <a:srgbClr val="A7D9FF"/>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NL" b="0" i="0" u="none" strike="noStrike" cap="none" normalizeH="0" baseline="0" noProof="1" smtClean="0">
                <a:ln>
                  <a:noFill/>
                </a:ln>
                <a:solidFill>
                  <a:schemeClr val="accent6">
                    <a:lumMod val="50000"/>
                  </a:schemeClr>
                </a:solidFill>
                <a:effectLst/>
              </a:rPr>
              <a:t>CMIS</a:t>
            </a:r>
          </a:p>
        </p:txBody>
      </p:sp>
      <p:sp>
        <p:nvSpPr>
          <p:cNvPr id="200" name="Rechthoek 199"/>
          <p:cNvSpPr/>
          <p:nvPr/>
        </p:nvSpPr>
        <p:spPr bwMode="auto">
          <a:xfrm>
            <a:off x="2896129" y="5517232"/>
            <a:ext cx="5755869" cy="401272"/>
          </a:xfrm>
          <a:prstGeom prst="rect">
            <a:avLst/>
          </a:prstGeom>
          <a:solidFill>
            <a:srgbClr val="FFFFCC"/>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nl-NL" noProof="1" smtClean="0">
                <a:solidFill>
                  <a:schemeClr val="accent6">
                    <a:lumMod val="50000"/>
                  </a:schemeClr>
                </a:solidFill>
              </a:rPr>
              <a:t>Protocolbindingen</a:t>
            </a:r>
            <a:endParaRPr kumimoji="0" lang="nl-NL" b="0" i="0" u="none" strike="noStrike" cap="none" normalizeH="0" baseline="0" noProof="1" smtClean="0">
              <a:ln>
                <a:noFill/>
              </a:ln>
              <a:solidFill>
                <a:schemeClr val="accent6">
                  <a:lumMod val="50000"/>
                </a:schemeClr>
              </a:solidFill>
              <a:effectLst/>
            </a:endParaRPr>
          </a:p>
        </p:txBody>
      </p:sp>
      <p:sp>
        <p:nvSpPr>
          <p:cNvPr id="201" name="Rechthoek 200"/>
          <p:cNvSpPr/>
          <p:nvPr/>
        </p:nvSpPr>
        <p:spPr bwMode="auto">
          <a:xfrm>
            <a:off x="2896130" y="5085184"/>
            <a:ext cx="5755868" cy="401272"/>
          </a:xfrm>
          <a:prstGeom prst="rect">
            <a:avLst/>
          </a:prstGeom>
          <a:solidFill>
            <a:srgbClr val="FFFFCC"/>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nl-NL" noProof="1" smtClean="0">
                <a:solidFill>
                  <a:schemeClr val="accent6">
                    <a:lumMod val="50000"/>
                  </a:schemeClr>
                </a:solidFill>
              </a:rPr>
              <a:t>Generieke standaardisatieafspraken</a:t>
            </a:r>
            <a:endParaRPr kumimoji="0" lang="nl-NL" b="0" i="0" u="none" strike="noStrike" cap="none" normalizeH="0" baseline="0" noProof="1" smtClean="0">
              <a:ln>
                <a:noFill/>
              </a:ln>
              <a:solidFill>
                <a:schemeClr val="accent6">
                  <a:lumMod val="50000"/>
                </a:schemeClr>
              </a:solidFill>
              <a:effectLst/>
            </a:endParaRPr>
          </a:p>
        </p:txBody>
      </p:sp>
      <p:sp>
        <p:nvSpPr>
          <p:cNvPr id="202" name="Rechthoek 201"/>
          <p:cNvSpPr/>
          <p:nvPr/>
        </p:nvSpPr>
        <p:spPr bwMode="auto">
          <a:xfrm>
            <a:off x="371977" y="5765421"/>
            <a:ext cx="1866750" cy="615907"/>
          </a:xfrm>
          <a:prstGeom prst="rect">
            <a:avLst/>
          </a:prstGeom>
          <a:solidFill>
            <a:srgbClr val="A7D9FF"/>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nl-NL" noProof="1" smtClean="0">
                <a:solidFill>
                  <a:schemeClr val="accent6">
                    <a:lumMod val="50000"/>
                  </a:schemeClr>
                </a:solidFill>
              </a:rPr>
              <a:t>NEN3610</a:t>
            </a:r>
          </a:p>
          <a:p>
            <a:pPr marL="0" marR="0" indent="0" algn="ctr" defTabSz="914400" rtl="0" eaLnBrk="1" fontAlgn="base" latinLnBrk="0" hangingPunct="1">
              <a:lnSpc>
                <a:spcPct val="100000"/>
              </a:lnSpc>
              <a:spcBef>
                <a:spcPct val="0"/>
              </a:spcBef>
              <a:spcAft>
                <a:spcPct val="0"/>
              </a:spcAft>
              <a:buClrTx/>
              <a:buSzTx/>
              <a:buFontTx/>
              <a:buNone/>
              <a:tabLst/>
            </a:pPr>
            <a:r>
              <a:rPr kumimoji="0" lang="nl-NL" b="0" i="0" u="none" strike="noStrike" cap="none" normalizeH="0" baseline="0" noProof="1" smtClean="0">
                <a:ln>
                  <a:noFill/>
                </a:ln>
                <a:solidFill>
                  <a:schemeClr val="accent6">
                    <a:lumMod val="50000"/>
                  </a:schemeClr>
                </a:solidFill>
                <a:effectLst/>
              </a:rPr>
              <a:t>IM….</a:t>
            </a:r>
          </a:p>
        </p:txBody>
      </p:sp>
      <p:cxnSp>
        <p:nvCxnSpPr>
          <p:cNvPr id="203" name="Rechte verbindingslijn 202"/>
          <p:cNvCxnSpPr/>
          <p:nvPr/>
        </p:nvCxnSpPr>
        <p:spPr bwMode="auto">
          <a:xfrm>
            <a:off x="2717557" y="4956379"/>
            <a:ext cx="0" cy="1688618"/>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04" name="Rechthoek 203"/>
          <p:cNvSpPr/>
          <p:nvPr/>
        </p:nvSpPr>
        <p:spPr bwMode="auto">
          <a:xfrm>
            <a:off x="2969840" y="6011440"/>
            <a:ext cx="1557338" cy="369888"/>
          </a:xfrm>
          <a:prstGeom prst="rect">
            <a:avLst/>
          </a:prstGeom>
          <a:solidFill>
            <a:srgbClr val="A7D9FF"/>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fontAlgn="base">
              <a:spcBef>
                <a:spcPct val="0"/>
              </a:spcBef>
              <a:spcAft>
                <a:spcPct val="0"/>
              </a:spcAft>
              <a:defRPr>
                <a:solidFill>
                  <a:schemeClr val="tx1"/>
                </a:solidFill>
                <a:latin typeface="Arial" charset="0"/>
                <a:ea typeface="ＭＳ Ｐゴシック" pitchFamily="34" charset="-128"/>
              </a:defRPr>
            </a:lvl6pPr>
            <a:lvl7pPr marL="2971800" indent="-228600" fontAlgn="base">
              <a:spcBef>
                <a:spcPct val="0"/>
              </a:spcBef>
              <a:spcAft>
                <a:spcPct val="0"/>
              </a:spcAft>
              <a:defRPr>
                <a:solidFill>
                  <a:schemeClr val="tx1"/>
                </a:solidFill>
                <a:latin typeface="Arial" charset="0"/>
                <a:ea typeface="ＭＳ Ｐゴシック" pitchFamily="34" charset="-128"/>
              </a:defRPr>
            </a:lvl7pPr>
            <a:lvl8pPr marL="3429000" indent="-228600" fontAlgn="base">
              <a:spcBef>
                <a:spcPct val="0"/>
              </a:spcBef>
              <a:spcAft>
                <a:spcPct val="0"/>
              </a:spcAft>
              <a:defRPr>
                <a:solidFill>
                  <a:schemeClr val="tx1"/>
                </a:solidFill>
                <a:latin typeface="Arial" charset="0"/>
                <a:ea typeface="ＭＳ Ｐゴシック" pitchFamily="34" charset="-128"/>
              </a:defRPr>
            </a:lvl8pPr>
            <a:lvl9pPr marL="3886200" indent="-228600" fontAlgn="base">
              <a:spcBef>
                <a:spcPct val="0"/>
              </a:spcBef>
              <a:spcAft>
                <a:spcPct val="0"/>
              </a:spcAft>
              <a:defRPr>
                <a:solidFill>
                  <a:schemeClr val="tx1"/>
                </a:solidFill>
                <a:latin typeface="Arial" charset="0"/>
                <a:ea typeface="ＭＳ Ｐゴシック" pitchFamily="34" charset="-128"/>
              </a:defRPr>
            </a:lvl9pPr>
          </a:lstStyle>
          <a:p>
            <a:pPr algn="ctr">
              <a:defRPr/>
            </a:pPr>
            <a:r>
              <a:rPr lang="nl-NL" altLang="nl-NL" sz="1050" noProof="1" smtClean="0">
                <a:solidFill>
                  <a:srgbClr val="383838"/>
                </a:solidFill>
                <a:latin typeface="Verdana" pitchFamily="34" charset="0"/>
              </a:rPr>
              <a:t>XML, WSDL, REST, JSON, SOAP, HTTP</a:t>
            </a:r>
          </a:p>
          <a:p>
            <a:pPr algn="ctr">
              <a:defRPr/>
            </a:pPr>
            <a:endParaRPr lang="nl-NL" altLang="nl-NL" sz="1050" noProof="1" smtClean="0">
              <a:solidFill>
                <a:srgbClr val="383838"/>
              </a:solidFill>
              <a:latin typeface="Verdana" pitchFamily="34" charset="0"/>
            </a:endParaRPr>
          </a:p>
        </p:txBody>
      </p:sp>
      <p:sp>
        <p:nvSpPr>
          <p:cNvPr id="205" name="Rechthoek 204"/>
          <p:cNvSpPr/>
          <p:nvPr/>
        </p:nvSpPr>
        <p:spPr bwMode="auto">
          <a:xfrm>
            <a:off x="6984628" y="6011440"/>
            <a:ext cx="1547812" cy="369888"/>
          </a:xfrm>
          <a:prstGeom prst="rect">
            <a:avLst/>
          </a:prstGeom>
          <a:solidFill>
            <a:srgbClr val="A7D9FF"/>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fontAlgn="base">
              <a:spcBef>
                <a:spcPct val="0"/>
              </a:spcBef>
              <a:spcAft>
                <a:spcPct val="0"/>
              </a:spcAft>
              <a:defRPr>
                <a:solidFill>
                  <a:schemeClr val="tx1"/>
                </a:solidFill>
                <a:latin typeface="Arial" charset="0"/>
                <a:ea typeface="ＭＳ Ｐゴシック" pitchFamily="34" charset="-128"/>
              </a:defRPr>
            </a:lvl6pPr>
            <a:lvl7pPr marL="2971800" indent="-228600" fontAlgn="base">
              <a:spcBef>
                <a:spcPct val="0"/>
              </a:spcBef>
              <a:spcAft>
                <a:spcPct val="0"/>
              </a:spcAft>
              <a:defRPr>
                <a:solidFill>
                  <a:schemeClr val="tx1"/>
                </a:solidFill>
                <a:latin typeface="Arial" charset="0"/>
                <a:ea typeface="ＭＳ Ｐゴシック" pitchFamily="34" charset="-128"/>
              </a:defRPr>
            </a:lvl7pPr>
            <a:lvl8pPr marL="3429000" indent="-228600" fontAlgn="base">
              <a:spcBef>
                <a:spcPct val="0"/>
              </a:spcBef>
              <a:spcAft>
                <a:spcPct val="0"/>
              </a:spcAft>
              <a:defRPr>
                <a:solidFill>
                  <a:schemeClr val="tx1"/>
                </a:solidFill>
                <a:latin typeface="Arial" charset="0"/>
                <a:ea typeface="ＭＳ Ｐゴシック" pitchFamily="34" charset="-128"/>
              </a:defRPr>
            </a:lvl8pPr>
            <a:lvl9pPr marL="3886200" indent="-228600" fontAlgn="base">
              <a:spcBef>
                <a:spcPct val="0"/>
              </a:spcBef>
              <a:spcAft>
                <a:spcPct val="0"/>
              </a:spcAft>
              <a:defRPr>
                <a:solidFill>
                  <a:schemeClr val="tx1"/>
                </a:solidFill>
                <a:latin typeface="Arial" charset="0"/>
                <a:ea typeface="ＭＳ Ｐゴシック" pitchFamily="34" charset="-128"/>
              </a:defRPr>
            </a:lvl9pPr>
          </a:lstStyle>
          <a:p>
            <a:pPr algn="ctr">
              <a:defRPr/>
            </a:pPr>
            <a:r>
              <a:rPr lang="nl-NL" altLang="nl-NL" sz="1100" noProof="1" smtClean="0">
                <a:solidFill>
                  <a:srgbClr val="383838"/>
                </a:solidFill>
                <a:latin typeface="Verdana" pitchFamily="34" charset="0"/>
              </a:rPr>
              <a:t>Digikoppeling</a:t>
            </a:r>
          </a:p>
          <a:p>
            <a:pPr algn="ctr">
              <a:defRPr/>
            </a:pPr>
            <a:r>
              <a:rPr lang="nl-NL" altLang="nl-NL" sz="1100" noProof="1" smtClean="0">
                <a:solidFill>
                  <a:srgbClr val="383838"/>
                </a:solidFill>
                <a:latin typeface="Verdana" pitchFamily="34" charset="0"/>
              </a:rPr>
              <a:t>WUS /EBMS</a:t>
            </a:r>
          </a:p>
          <a:p>
            <a:pPr algn="ctr">
              <a:defRPr/>
            </a:pPr>
            <a:endParaRPr lang="nl-NL" altLang="nl-NL" sz="1100" noProof="1" smtClean="0">
              <a:solidFill>
                <a:srgbClr val="383838"/>
              </a:solidFill>
              <a:latin typeface="Verdana" pitchFamily="34" charset="0"/>
            </a:endParaRPr>
          </a:p>
        </p:txBody>
      </p:sp>
      <p:sp>
        <p:nvSpPr>
          <p:cNvPr id="206" name="Rechthoek 205"/>
          <p:cNvSpPr/>
          <p:nvPr/>
        </p:nvSpPr>
        <p:spPr bwMode="auto">
          <a:xfrm>
            <a:off x="4600203" y="6011440"/>
            <a:ext cx="2319337" cy="369888"/>
          </a:xfrm>
          <a:prstGeom prst="rect">
            <a:avLst/>
          </a:prstGeom>
          <a:solidFill>
            <a:srgbClr val="A7D9FF"/>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fontAlgn="base">
              <a:spcBef>
                <a:spcPct val="0"/>
              </a:spcBef>
              <a:spcAft>
                <a:spcPct val="0"/>
              </a:spcAft>
              <a:defRPr>
                <a:solidFill>
                  <a:schemeClr val="tx1"/>
                </a:solidFill>
                <a:latin typeface="Arial" charset="0"/>
                <a:ea typeface="ＭＳ Ｐゴシック" pitchFamily="34" charset="-128"/>
              </a:defRPr>
            </a:lvl6pPr>
            <a:lvl7pPr marL="2971800" indent="-228600" fontAlgn="base">
              <a:spcBef>
                <a:spcPct val="0"/>
              </a:spcBef>
              <a:spcAft>
                <a:spcPct val="0"/>
              </a:spcAft>
              <a:defRPr>
                <a:solidFill>
                  <a:schemeClr val="tx1"/>
                </a:solidFill>
                <a:latin typeface="Arial" charset="0"/>
                <a:ea typeface="ＭＳ Ｐゴシック" pitchFamily="34" charset="-128"/>
              </a:defRPr>
            </a:lvl7pPr>
            <a:lvl8pPr marL="3429000" indent="-228600" fontAlgn="base">
              <a:spcBef>
                <a:spcPct val="0"/>
              </a:spcBef>
              <a:spcAft>
                <a:spcPct val="0"/>
              </a:spcAft>
              <a:defRPr>
                <a:solidFill>
                  <a:schemeClr val="tx1"/>
                </a:solidFill>
                <a:latin typeface="Arial" charset="0"/>
                <a:ea typeface="ＭＳ Ｐゴシック" pitchFamily="34" charset="-128"/>
              </a:defRPr>
            </a:lvl8pPr>
            <a:lvl9pPr marL="3886200" indent="-228600" fontAlgn="base">
              <a:spcBef>
                <a:spcPct val="0"/>
              </a:spcBef>
              <a:spcAft>
                <a:spcPct val="0"/>
              </a:spcAft>
              <a:defRPr>
                <a:solidFill>
                  <a:schemeClr val="tx1"/>
                </a:solidFill>
                <a:latin typeface="Arial" charset="0"/>
                <a:ea typeface="ＭＳ Ｐゴシック" pitchFamily="34" charset="-128"/>
              </a:defRPr>
            </a:lvl9pPr>
          </a:lstStyle>
          <a:p>
            <a:pPr algn="ctr">
              <a:defRPr/>
            </a:pPr>
            <a:r>
              <a:rPr lang="nl-NL" altLang="nl-NL" sz="1000" noProof="1" smtClean="0">
                <a:solidFill>
                  <a:srgbClr val="383838"/>
                </a:solidFill>
                <a:latin typeface="Verdana" pitchFamily="34" charset="0"/>
              </a:rPr>
              <a:t>Gemeenschappelijke Afspraken Berichtenstandaarden</a:t>
            </a:r>
          </a:p>
          <a:p>
            <a:pPr algn="ctr">
              <a:defRPr/>
            </a:pPr>
            <a:endParaRPr lang="nl-NL" altLang="nl-NL" sz="1100" noProof="1" smtClean="0">
              <a:solidFill>
                <a:srgbClr val="383838"/>
              </a:solidFill>
              <a:latin typeface="Verdana" pitchFamily="34" charset="0"/>
            </a:endParaRPr>
          </a:p>
        </p:txBody>
      </p:sp>
      <p:sp>
        <p:nvSpPr>
          <p:cNvPr id="208" name="Rechthoek 207"/>
          <p:cNvSpPr/>
          <p:nvPr/>
        </p:nvSpPr>
        <p:spPr bwMode="auto">
          <a:xfrm>
            <a:off x="195301" y="533411"/>
            <a:ext cx="8569325" cy="1942171"/>
          </a:xfrm>
          <a:prstGeom prst="rect">
            <a:avLst/>
          </a:prstGeom>
          <a:solidFill>
            <a:srgbClr val="CCEDB9"/>
          </a:solidFill>
          <a:ln w="9525" cap="flat" cmpd="sng" algn="ctr">
            <a:noFill/>
            <a:prstDash val="solid"/>
            <a:round/>
            <a:headEnd type="none" w="med" len="med"/>
            <a:tailEnd type="none" w="med" len="med"/>
          </a:ln>
          <a:effectLst/>
          <a:extLst/>
        </p:spPr>
        <p:txBody>
          <a:bodyPr anchor="b"/>
          <a:lstStyle/>
          <a:p>
            <a:pPr>
              <a:defRPr/>
            </a:pPr>
            <a:endParaRPr lang="nl-NL" sz="1400" b="1" noProof="1">
              <a:solidFill>
                <a:schemeClr val="accent6">
                  <a:lumMod val="50000"/>
                </a:schemeClr>
              </a:solidFill>
              <a:latin typeface="+mn-lt"/>
              <a:ea typeface="ＭＳ Ｐゴシック" charset="0"/>
            </a:endParaRPr>
          </a:p>
        </p:txBody>
      </p:sp>
      <p:sp>
        <p:nvSpPr>
          <p:cNvPr id="209" name="Rechthoek 208"/>
          <p:cNvSpPr/>
          <p:nvPr/>
        </p:nvSpPr>
        <p:spPr bwMode="auto">
          <a:xfrm>
            <a:off x="5780825" y="699046"/>
            <a:ext cx="971180" cy="673836"/>
          </a:xfrm>
          <a:prstGeom prst="rect">
            <a:avLst/>
          </a:prstGeom>
          <a:solidFill>
            <a:srgbClr val="FFFFCC"/>
          </a:solidFill>
          <a:ln>
            <a:solidFill>
              <a:schemeClr val="bg1">
                <a:lumMod val="50000"/>
              </a:schemeClr>
            </a:solidFill>
            <a:headEnd type="none" w="med" len="med"/>
            <a:tailEnd type="none" w="med" len="med"/>
          </a:ln>
          <a:effectLst>
            <a:glow rad="330200">
              <a:schemeClr val="accent1">
                <a:alpha val="40000"/>
              </a:schemeClr>
            </a:glow>
          </a:effectLst>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a:solidFill>
                  <a:schemeClr val="accent5">
                    <a:lumMod val="10000"/>
                  </a:schemeClr>
                </a:solidFill>
                <a:latin typeface="Arial" charset="0"/>
                <a:ea typeface="ＭＳ Ｐゴシック" charset="0"/>
                <a:cs typeface="Arial" charset="0"/>
              </a:rPr>
              <a:t>Betalen en</a:t>
            </a:r>
          </a:p>
          <a:p>
            <a:pPr algn="ctr">
              <a:defRPr/>
            </a:pPr>
            <a:r>
              <a:rPr lang="nl-NL" sz="1200" noProof="1">
                <a:solidFill>
                  <a:schemeClr val="accent5">
                    <a:lumMod val="10000"/>
                  </a:schemeClr>
                </a:solidFill>
                <a:latin typeface="Arial" charset="0"/>
                <a:ea typeface="ＭＳ Ｐゴシック" charset="0"/>
                <a:cs typeface="Arial" charset="0"/>
              </a:rPr>
              <a:t>Invorderen</a:t>
            </a:r>
          </a:p>
        </p:txBody>
      </p:sp>
      <p:sp>
        <p:nvSpPr>
          <p:cNvPr id="210" name="Rechthoek 209"/>
          <p:cNvSpPr/>
          <p:nvPr/>
        </p:nvSpPr>
        <p:spPr bwMode="auto">
          <a:xfrm>
            <a:off x="6804248" y="699046"/>
            <a:ext cx="926502" cy="671063"/>
          </a:xfrm>
          <a:prstGeom prst="rect">
            <a:avLst/>
          </a:prstGeom>
          <a:solidFill>
            <a:srgbClr val="FFFFCC"/>
          </a:solidFill>
          <a:ln>
            <a:solidFill>
              <a:schemeClr val="bg1">
                <a:lumMod val="50000"/>
              </a:schemeClr>
            </a:solidFill>
            <a:headEnd type="none" w="med" len="med"/>
            <a:tailEnd type="none" w="med" len="med"/>
          </a:ln>
          <a:effectLst>
            <a:glow rad="330200">
              <a:schemeClr val="accent1">
                <a:alpha val="40000"/>
              </a:schemeClr>
            </a:glow>
          </a:effectLst>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a:solidFill>
                  <a:schemeClr val="accent5">
                    <a:lumMod val="10000"/>
                  </a:schemeClr>
                </a:solidFill>
                <a:latin typeface="Arial" charset="0"/>
                <a:ea typeface="ＭＳ Ｐゴシック" charset="0"/>
                <a:cs typeface="Arial" charset="0"/>
              </a:rPr>
              <a:t>Document</a:t>
            </a:r>
          </a:p>
          <a:p>
            <a:pPr algn="ctr">
              <a:defRPr/>
            </a:pPr>
            <a:r>
              <a:rPr lang="nl-NL" sz="1200" noProof="1">
                <a:solidFill>
                  <a:schemeClr val="accent5">
                    <a:lumMod val="10000"/>
                  </a:schemeClr>
                </a:solidFill>
                <a:latin typeface="Arial" charset="0"/>
                <a:ea typeface="ＭＳ Ｐゴシック" charset="0"/>
                <a:cs typeface="Arial" charset="0"/>
              </a:rPr>
              <a:t>creatie</a:t>
            </a:r>
          </a:p>
        </p:txBody>
      </p:sp>
      <p:sp>
        <p:nvSpPr>
          <p:cNvPr id="211" name="Rechthoek 210"/>
          <p:cNvSpPr/>
          <p:nvPr/>
        </p:nvSpPr>
        <p:spPr bwMode="auto">
          <a:xfrm>
            <a:off x="7777423" y="720233"/>
            <a:ext cx="925215" cy="680186"/>
          </a:xfrm>
          <a:prstGeom prst="rect">
            <a:avLst/>
          </a:prstGeom>
          <a:solidFill>
            <a:srgbClr val="92D050"/>
          </a:solidFill>
          <a:ln>
            <a:solidFill>
              <a:schemeClr val="bg1">
                <a:lumMod val="50000"/>
              </a:schemeClr>
            </a:solidFill>
            <a:headEnd type="none" w="med" len="med"/>
            <a:tailEnd type="none" w="med" len="med"/>
          </a:ln>
          <a:effectLst>
            <a:glow rad="330200">
              <a:schemeClr val="accent1">
                <a:alpha val="40000"/>
              </a:schemeClr>
            </a:glow>
          </a:effectLst>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ZS-DMS</a:t>
            </a:r>
            <a:endParaRPr lang="nl-NL" sz="1200" noProof="1">
              <a:solidFill>
                <a:schemeClr val="accent5">
                  <a:lumMod val="10000"/>
                </a:schemeClr>
              </a:solidFill>
              <a:latin typeface="Arial" charset="0"/>
              <a:ea typeface="ＭＳ Ｐゴシック" charset="0"/>
              <a:cs typeface="Arial" charset="0"/>
            </a:endParaRPr>
          </a:p>
        </p:txBody>
      </p:sp>
      <p:sp>
        <p:nvSpPr>
          <p:cNvPr id="212" name="Rechthoek 211"/>
          <p:cNvSpPr/>
          <p:nvPr/>
        </p:nvSpPr>
        <p:spPr bwMode="auto">
          <a:xfrm>
            <a:off x="4716016" y="699046"/>
            <a:ext cx="1021039" cy="673836"/>
          </a:xfrm>
          <a:prstGeom prst="rect">
            <a:avLst/>
          </a:prstGeom>
          <a:solidFill>
            <a:srgbClr val="92D050"/>
          </a:solidFill>
          <a:ln>
            <a:solidFill>
              <a:schemeClr val="bg1">
                <a:lumMod val="50000"/>
              </a:schemeClr>
            </a:solidFill>
            <a:headEnd type="none" w="med" len="med"/>
            <a:tailEnd type="none" w="med" len="med"/>
          </a:ln>
          <a:effectLst>
            <a:glow rad="330200">
              <a:schemeClr val="accent1">
                <a:alpha val="40000"/>
              </a:schemeClr>
            </a:glow>
          </a:effectLst>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RSGB-bevragingen</a:t>
            </a:r>
            <a:endParaRPr lang="nl-NL" sz="1200" noProof="1">
              <a:solidFill>
                <a:schemeClr val="accent5">
                  <a:lumMod val="10000"/>
                </a:schemeClr>
              </a:solidFill>
              <a:latin typeface="Arial" charset="0"/>
              <a:ea typeface="ＭＳ Ｐゴシック" charset="0"/>
              <a:cs typeface="Arial" charset="0"/>
            </a:endParaRPr>
          </a:p>
        </p:txBody>
      </p:sp>
      <p:sp>
        <p:nvSpPr>
          <p:cNvPr id="213" name="Rechthoek 212"/>
          <p:cNvSpPr/>
          <p:nvPr/>
        </p:nvSpPr>
        <p:spPr bwMode="auto">
          <a:xfrm>
            <a:off x="4719443" y="1518603"/>
            <a:ext cx="1017475" cy="677413"/>
          </a:xfrm>
          <a:prstGeom prst="rect">
            <a:avLst/>
          </a:prstGeom>
          <a:solidFill>
            <a:srgbClr val="92D050"/>
          </a:solidFill>
          <a:ln>
            <a:solidFill>
              <a:schemeClr val="bg1">
                <a:lumMod val="50000"/>
              </a:schemeClr>
            </a:solidFill>
            <a:headEnd type="none" w="med" len="med"/>
            <a:tailEnd type="none" w="med" len="med"/>
          </a:ln>
          <a:effectLst>
            <a:glow rad="330200">
              <a:schemeClr val="accent1">
                <a:alpha val="40000"/>
              </a:schemeClr>
            </a:glow>
          </a:effectLst>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Bag</a:t>
            </a:r>
            <a:endParaRPr lang="nl-NL" sz="1200" noProof="1">
              <a:solidFill>
                <a:schemeClr val="accent5">
                  <a:lumMod val="10000"/>
                </a:schemeClr>
              </a:solidFill>
              <a:latin typeface="Arial" charset="0"/>
              <a:ea typeface="ＭＳ Ｐゴシック" charset="0"/>
              <a:cs typeface="Arial" charset="0"/>
            </a:endParaRPr>
          </a:p>
        </p:txBody>
      </p:sp>
      <p:sp>
        <p:nvSpPr>
          <p:cNvPr id="214" name="Rechthoek 213"/>
          <p:cNvSpPr/>
          <p:nvPr/>
        </p:nvSpPr>
        <p:spPr bwMode="auto">
          <a:xfrm>
            <a:off x="5776903" y="1518603"/>
            <a:ext cx="975102" cy="677413"/>
          </a:xfrm>
          <a:prstGeom prst="rect">
            <a:avLst/>
          </a:prstGeom>
          <a:solidFill>
            <a:srgbClr val="FFFFCC"/>
          </a:solidFill>
          <a:ln>
            <a:solidFill>
              <a:schemeClr val="bg1">
                <a:lumMod val="50000"/>
              </a:schemeClr>
            </a:solidFill>
            <a:headEnd type="none" w="med" len="med"/>
            <a:tailEnd type="none" w="med" len="med"/>
          </a:ln>
          <a:effectLst>
            <a:glow rad="330200">
              <a:schemeClr val="accent1">
                <a:alpha val="40000"/>
              </a:schemeClr>
            </a:glow>
          </a:effectLst>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E-Formu-lieren</a:t>
            </a:r>
            <a:endParaRPr lang="nl-NL" sz="1200" noProof="1">
              <a:solidFill>
                <a:schemeClr val="accent5">
                  <a:lumMod val="10000"/>
                </a:schemeClr>
              </a:solidFill>
              <a:latin typeface="Arial" charset="0"/>
              <a:ea typeface="ＭＳ Ｐゴシック" charset="0"/>
              <a:cs typeface="Arial" charset="0"/>
            </a:endParaRPr>
          </a:p>
        </p:txBody>
      </p:sp>
      <p:sp>
        <p:nvSpPr>
          <p:cNvPr id="215" name="Rechthoek 214"/>
          <p:cNvSpPr/>
          <p:nvPr/>
        </p:nvSpPr>
        <p:spPr bwMode="auto">
          <a:xfrm>
            <a:off x="6804247" y="1518603"/>
            <a:ext cx="921807" cy="677413"/>
          </a:xfrm>
          <a:prstGeom prst="rect">
            <a:avLst/>
          </a:prstGeom>
          <a:solidFill>
            <a:srgbClr val="FFFFCC"/>
          </a:solidFill>
          <a:ln>
            <a:solidFill>
              <a:schemeClr val="bg1">
                <a:lumMod val="50000"/>
              </a:schemeClr>
            </a:solidFill>
            <a:headEnd type="none" w="med" len="med"/>
            <a:tailEnd type="none" w="med" len="med"/>
          </a:ln>
          <a:effectLst>
            <a:glow rad="330200">
              <a:schemeClr val="accent1">
                <a:alpha val="40000"/>
              </a:schemeClr>
            </a:glow>
          </a:effectLst>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a:solidFill>
                  <a:schemeClr val="accent5">
                    <a:lumMod val="10000"/>
                  </a:schemeClr>
                </a:solidFill>
                <a:latin typeface="Arial" charset="0"/>
                <a:ea typeface="ＭＳ Ｐゴシック" charset="0"/>
                <a:cs typeface="Arial" charset="0"/>
              </a:rPr>
              <a:t>WABO-</a:t>
            </a:r>
          </a:p>
          <a:p>
            <a:pPr algn="ctr">
              <a:defRPr/>
            </a:pPr>
            <a:r>
              <a:rPr lang="nl-NL" sz="1200" noProof="1">
                <a:solidFill>
                  <a:schemeClr val="accent5">
                    <a:lumMod val="10000"/>
                  </a:schemeClr>
                </a:solidFill>
                <a:latin typeface="Arial" charset="0"/>
                <a:ea typeface="ＭＳ Ｐゴシック" charset="0"/>
                <a:cs typeface="Arial" charset="0"/>
              </a:rPr>
              <a:t>BAG</a:t>
            </a:r>
          </a:p>
        </p:txBody>
      </p:sp>
      <p:sp>
        <p:nvSpPr>
          <p:cNvPr id="216" name="Rechthoek 215"/>
          <p:cNvSpPr/>
          <p:nvPr/>
        </p:nvSpPr>
        <p:spPr bwMode="auto">
          <a:xfrm>
            <a:off x="7766039" y="1518603"/>
            <a:ext cx="925216" cy="677413"/>
          </a:xfrm>
          <a:prstGeom prst="rect">
            <a:avLst/>
          </a:prstGeom>
          <a:solidFill>
            <a:srgbClr val="92D050"/>
          </a:solidFill>
          <a:ln>
            <a:solidFill>
              <a:schemeClr val="bg1">
                <a:lumMod val="50000"/>
              </a:schemeClr>
            </a:solidFill>
            <a:headEnd type="none" w="med" len="med"/>
            <a:tailEnd type="none" w="med" len="med"/>
          </a:ln>
          <a:effectLst>
            <a:glow rad="330200">
              <a:schemeClr val="accent1">
                <a:alpha val="40000"/>
              </a:schemeClr>
            </a:glow>
          </a:effectLst>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ZTC</a:t>
            </a:r>
            <a:br>
              <a:rPr lang="nl-NL" sz="1200" noProof="1" smtClean="0">
                <a:solidFill>
                  <a:schemeClr val="accent5">
                    <a:lumMod val="10000"/>
                  </a:schemeClr>
                </a:solidFill>
                <a:latin typeface="Arial" charset="0"/>
                <a:ea typeface="ＭＳ Ｐゴシック" charset="0"/>
                <a:cs typeface="Arial" charset="0"/>
              </a:rPr>
            </a:br>
            <a:r>
              <a:rPr lang="nl-NL" sz="1200" noProof="1" smtClean="0">
                <a:solidFill>
                  <a:schemeClr val="accent5">
                    <a:lumMod val="10000"/>
                  </a:schemeClr>
                </a:solidFill>
                <a:latin typeface="Arial" charset="0"/>
                <a:ea typeface="ＭＳ Ｐゴシック" charset="0"/>
                <a:cs typeface="Arial" charset="0"/>
              </a:rPr>
              <a:t>Export-Import</a:t>
            </a:r>
            <a:endParaRPr lang="nl-NL" sz="1200" noProof="1">
              <a:solidFill>
                <a:schemeClr val="accent5">
                  <a:lumMod val="10000"/>
                </a:schemeClr>
              </a:solidFill>
              <a:latin typeface="Arial" charset="0"/>
              <a:ea typeface="ＭＳ Ｐゴシック" charset="0"/>
              <a:cs typeface="Arial" charset="0"/>
            </a:endParaRPr>
          </a:p>
        </p:txBody>
      </p:sp>
      <p:sp>
        <p:nvSpPr>
          <p:cNvPr id="217" name="Tekstvak 216"/>
          <p:cNvSpPr txBox="1"/>
          <p:nvPr/>
        </p:nvSpPr>
        <p:spPr>
          <a:xfrm>
            <a:off x="4633826" y="2206941"/>
            <a:ext cx="3898614" cy="307777"/>
          </a:xfrm>
          <a:prstGeom prst="rect">
            <a:avLst/>
          </a:prstGeom>
          <a:noFill/>
        </p:spPr>
        <p:txBody>
          <a:bodyPr wrap="square" rtlCol="0">
            <a:spAutoFit/>
          </a:bodyPr>
          <a:lstStyle/>
          <a:p>
            <a:r>
              <a:rPr lang="nl-NL" sz="1400" b="1" noProof="1" smtClean="0">
                <a:solidFill>
                  <a:srgbClr val="383838"/>
                </a:solidFill>
                <a:latin typeface="Verdana" pitchFamily="34" charset="0"/>
              </a:rPr>
              <a:t>Eindproductstandaarden</a:t>
            </a:r>
            <a:endParaRPr lang="en-US" sz="1400" dirty="0">
              <a:latin typeface="+mn-lt"/>
            </a:endParaRPr>
          </a:p>
        </p:txBody>
      </p:sp>
      <p:sp>
        <p:nvSpPr>
          <p:cNvPr id="218" name="Tekstvak 217"/>
          <p:cNvSpPr txBox="1"/>
          <p:nvPr/>
        </p:nvSpPr>
        <p:spPr>
          <a:xfrm>
            <a:off x="683568" y="2235459"/>
            <a:ext cx="2803885" cy="307777"/>
          </a:xfrm>
          <a:prstGeom prst="rect">
            <a:avLst/>
          </a:prstGeom>
          <a:noFill/>
        </p:spPr>
        <p:txBody>
          <a:bodyPr wrap="square" rtlCol="0">
            <a:spAutoFit/>
          </a:bodyPr>
          <a:lstStyle/>
          <a:p>
            <a:r>
              <a:rPr lang="nl-NL" sz="1400" b="1" noProof="1" smtClean="0">
                <a:solidFill>
                  <a:srgbClr val="383838"/>
                </a:solidFill>
                <a:latin typeface="Verdana" pitchFamily="34" charset="0"/>
              </a:rPr>
              <a:t>Vangnet constructie</a:t>
            </a:r>
            <a:endParaRPr lang="en-US" sz="1400" dirty="0">
              <a:latin typeface="+mn-lt"/>
            </a:endParaRPr>
          </a:p>
        </p:txBody>
      </p:sp>
      <p:sp>
        <p:nvSpPr>
          <p:cNvPr id="220" name="Rechthoek 219"/>
          <p:cNvSpPr/>
          <p:nvPr/>
        </p:nvSpPr>
        <p:spPr bwMode="auto">
          <a:xfrm>
            <a:off x="3622969" y="707894"/>
            <a:ext cx="1021039" cy="673836"/>
          </a:xfrm>
          <a:prstGeom prst="rect">
            <a:avLst/>
          </a:prstGeom>
          <a:solidFill>
            <a:srgbClr val="92D050"/>
          </a:solidFill>
          <a:ln>
            <a:solidFill>
              <a:schemeClr val="bg1">
                <a:lumMod val="50000"/>
              </a:schemeClr>
            </a:solidFill>
            <a:headEnd type="none" w="med" len="med"/>
            <a:tailEnd type="none" w="med" len="med"/>
          </a:ln>
          <a:effectLst>
            <a:glow rad="330200">
              <a:schemeClr val="accent1">
                <a:alpha val="40000"/>
              </a:schemeClr>
            </a:glow>
          </a:effectLst>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 - - </a:t>
            </a:r>
            <a:endParaRPr lang="nl-NL" sz="1200" noProof="1">
              <a:solidFill>
                <a:schemeClr val="accent5">
                  <a:lumMod val="10000"/>
                </a:schemeClr>
              </a:solidFill>
              <a:latin typeface="Arial" charset="0"/>
              <a:ea typeface="ＭＳ Ｐゴシック" charset="0"/>
              <a:cs typeface="Arial" charset="0"/>
            </a:endParaRPr>
          </a:p>
        </p:txBody>
      </p:sp>
      <p:sp>
        <p:nvSpPr>
          <p:cNvPr id="221" name="Rechthoek 220"/>
          <p:cNvSpPr/>
          <p:nvPr/>
        </p:nvSpPr>
        <p:spPr bwMode="auto">
          <a:xfrm>
            <a:off x="3626396" y="1527451"/>
            <a:ext cx="1017475" cy="677413"/>
          </a:xfrm>
          <a:prstGeom prst="rect">
            <a:avLst/>
          </a:prstGeom>
          <a:solidFill>
            <a:srgbClr val="92D050"/>
          </a:solidFill>
          <a:ln>
            <a:solidFill>
              <a:schemeClr val="bg1">
                <a:lumMod val="50000"/>
              </a:schemeClr>
            </a:solidFill>
            <a:headEnd type="none" w="med" len="med"/>
            <a:tailEnd type="none" w="med" len="med"/>
          </a:ln>
          <a:effectLst>
            <a:glow rad="330200">
              <a:schemeClr val="accent1">
                <a:alpha val="40000"/>
              </a:schemeClr>
            </a:glow>
          </a:effectLst>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 - -</a:t>
            </a:r>
            <a:endParaRPr lang="nl-NL" sz="1200" noProof="1">
              <a:solidFill>
                <a:schemeClr val="accent5">
                  <a:lumMod val="10000"/>
                </a:schemeClr>
              </a:solidFill>
              <a:latin typeface="Arial" charset="0"/>
              <a:ea typeface="ＭＳ Ｐゴシック" charset="0"/>
              <a:cs typeface="Arial" charset="0"/>
            </a:endParaRPr>
          </a:p>
        </p:txBody>
      </p:sp>
      <p:pic>
        <p:nvPicPr>
          <p:cNvPr id="222" name="Afbeelding 221"/>
          <p:cNvPicPr>
            <a:picLocks noChangeAspect="1"/>
          </p:cNvPicPr>
          <p:nvPr/>
        </p:nvPicPr>
        <p:blipFill>
          <a:blip r:embed="rId3"/>
          <a:stretch>
            <a:fillRect/>
          </a:stretch>
        </p:blipFill>
        <p:spPr>
          <a:xfrm>
            <a:off x="149300" y="2780928"/>
            <a:ext cx="8688937" cy="1837804"/>
          </a:xfrm>
          <a:prstGeom prst="rect">
            <a:avLst/>
          </a:prstGeom>
          <a:effectLst/>
        </p:spPr>
      </p:pic>
      <p:sp>
        <p:nvSpPr>
          <p:cNvPr id="223" name="Rechthoek 222"/>
          <p:cNvSpPr/>
          <p:nvPr/>
        </p:nvSpPr>
        <p:spPr bwMode="auto">
          <a:xfrm>
            <a:off x="5758815" y="705053"/>
            <a:ext cx="971180" cy="673836"/>
          </a:xfrm>
          <a:prstGeom prst="rect">
            <a:avLst/>
          </a:prstGeom>
          <a:solidFill>
            <a:srgbClr val="FFFFCC"/>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a:solidFill>
                  <a:schemeClr val="accent5">
                    <a:lumMod val="10000"/>
                  </a:schemeClr>
                </a:solidFill>
                <a:latin typeface="Arial" charset="0"/>
                <a:ea typeface="ＭＳ Ｐゴシック" charset="0"/>
                <a:cs typeface="Arial" charset="0"/>
              </a:rPr>
              <a:t>Betalen en</a:t>
            </a:r>
          </a:p>
          <a:p>
            <a:pPr algn="ctr">
              <a:defRPr/>
            </a:pPr>
            <a:r>
              <a:rPr lang="nl-NL" sz="1200" noProof="1">
                <a:solidFill>
                  <a:schemeClr val="accent5">
                    <a:lumMod val="10000"/>
                  </a:schemeClr>
                </a:solidFill>
                <a:latin typeface="Arial" charset="0"/>
                <a:ea typeface="ＭＳ Ｐゴシック" charset="0"/>
                <a:cs typeface="Arial" charset="0"/>
              </a:rPr>
              <a:t>Invorderen</a:t>
            </a:r>
          </a:p>
        </p:txBody>
      </p:sp>
      <p:sp>
        <p:nvSpPr>
          <p:cNvPr id="224" name="Rechthoek 223"/>
          <p:cNvSpPr/>
          <p:nvPr/>
        </p:nvSpPr>
        <p:spPr bwMode="auto">
          <a:xfrm>
            <a:off x="6782238" y="705053"/>
            <a:ext cx="926502" cy="671063"/>
          </a:xfrm>
          <a:prstGeom prst="rect">
            <a:avLst/>
          </a:prstGeom>
          <a:solidFill>
            <a:srgbClr val="FFFFCC"/>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a:solidFill>
                  <a:schemeClr val="accent5">
                    <a:lumMod val="10000"/>
                  </a:schemeClr>
                </a:solidFill>
                <a:latin typeface="Arial" charset="0"/>
                <a:ea typeface="ＭＳ Ｐゴシック" charset="0"/>
                <a:cs typeface="Arial" charset="0"/>
              </a:rPr>
              <a:t>Document</a:t>
            </a:r>
          </a:p>
          <a:p>
            <a:pPr algn="ctr">
              <a:defRPr/>
            </a:pPr>
            <a:r>
              <a:rPr lang="nl-NL" sz="1200" noProof="1">
                <a:solidFill>
                  <a:schemeClr val="accent5">
                    <a:lumMod val="10000"/>
                  </a:schemeClr>
                </a:solidFill>
                <a:latin typeface="Arial" charset="0"/>
                <a:ea typeface="ＭＳ Ｐゴシック" charset="0"/>
                <a:cs typeface="Arial" charset="0"/>
              </a:rPr>
              <a:t>creatie</a:t>
            </a:r>
          </a:p>
        </p:txBody>
      </p:sp>
      <p:sp>
        <p:nvSpPr>
          <p:cNvPr id="225" name="Rechthoek 224"/>
          <p:cNvSpPr/>
          <p:nvPr/>
        </p:nvSpPr>
        <p:spPr bwMode="auto">
          <a:xfrm>
            <a:off x="7755413" y="726240"/>
            <a:ext cx="925215" cy="680186"/>
          </a:xfrm>
          <a:prstGeom prst="rect">
            <a:avLst/>
          </a:prstGeom>
          <a:solidFill>
            <a:srgbClr val="92D050"/>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ZS-DMS</a:t>
            </a:r>
            <a:endParaRPr lang="nl-NL" sz="1200" noProof="1">
              <a:solidFill>
                <a:schemeClr val="accent5">
                  <a:lumMod val="10000"/>
                </a:schemeClr>
              </a:solidFill>
              <a:latin typeface="Arial" charset="0"/>
              <a:ea typeface="ＭＳ Ｐゴシック" charset="0"/>
              <a:cs typeface="Arial" charset="0"/>
            </a:endParaRPr>
          </a:p>
        </p:txBody>
      </p:sp>
      <p:sp>
        <p:nvSpPr>
          <p:cNvPr id="226" name="Rechthoek 225"/>
          <p:cNvSpPr/>
          <p:nvPr/>
        </p:nvSpPr>
        <p:spPr bwMode="auto">
          <a:xfrm>
            <a:off x="4694006" y="705053"/>
            <a:ext cx="1021039" cy="673836"/>
          </a:xfrm>
          <a:prstGeom prst="rect">
            <a:avLst/>
          </a:prstGeom>
          <a:solidFill>
            <a:srgbClr val="92D050"/>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RSGB-bevragingen</a:t>
            </a:r>
            <a:endParaRPr lang="nl-NL" sz="1200" noProof="1">
              <a:solidFill>
                <a:schemeClr val="accent5">
                  <a:lumMod val="10000"/>
                </a:schemeClr>
              </a:solidFill>
              <a:latin typeface="Arial" charset="0"/>
              <a:ea typeface="ＭＳ Ｐゴシック" charset="0"/>
              <a:cs typeface="Arial" charset="0"/>
            </a:endParaRPr>
          </a:p>
        </p:txBody>
      </p:sp>
      <p:sp>
        <p:nvSpPr>
          <p:cNvPr id="227" name="Rechthoek 226"/>
          <p:cNvSpPr/>
          <p:nvPr/>
        </p:nvSpPr>
        <p:spPr bwMode="auto">
          <a:xfrm>
            <a:off x="4697433" y="1524610"/>
            <a:ext cx="1017475" cy="677413"/>
          </a:xfrm>
          <a:prstGeom prst="rect">
            <a:avLst/>
          </a:prstGeom>
          <a:solidFill>
            <a:srgbClr val="92D050"/>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Bag</a:t>
            </a:r>
            <a:endParaRPr lang="nl-NL" sz="1200" noProof="1">
              <a:solidFill>
                <a:schemeClr val="accent5">
                  <a:lumMod val="10000"/>
                </a:schemeClr>
              </a:solidFill>
              <a:latin typeface="Arial" charset="0"/>
              <a:ea typeface="ＭＳ Ｐゴシック" charset="0"/>
              <a:cs typeface="Arial" charset="0"/>
            </a:endParaRPr>
          </a:p>
        </p:txBody>
      </p:sp>
      <p:sp>
        <p:nvSpPr>
          <p:cNvPr id="228" name="Rechthoek 227"/>
          <p:cNvSpPr/>
          <p:nvPr/>
        </p:nvSpPr>
        <p:spPr bwMode="auto">
          <a:xfrm>
            <a:off x="5754893" y="1524610"/>
            <a:ext cx="975102" cy="677413"/>
          </a:xfrm>
          <a:prstGeom prst="rect">
            <a:avLst/>
          </a:prstGeom>
          <a:solidFill>
            <a:srgbClr val="FFFFCC"/>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E-Formu-lieren</a:t>
            </a:r>
            <a:endParaRPr lang="nl-NL" sz="1200" noProof="1">
              <a:solidFill>
                <a:schemeClr val="accent5">
                  <a:lumMod val="10000"/>
                </a:schemeClr>
              </a:solidFill>
              <a:latin typeface="Arial" charset="0"/>
              <a:ea typeface="ＭＳ Ｐゴシック" charset="0"/>
              <a:cs typeface="Arial" charset="0"/>
            </a:endParaRPr>
          </a:p>
        </p:txBody>
      </p:sp>
      <p:sp>
        <p:nvSpPr>
          <p:cNvPr id="229" name="Rechthoek 228"/>
          <p:cNvSpPr/>
          <p:nvPr/>
        </p:nvSpPr>
        <p:spPr bwMode="auto">
          <a:xfrm>
            <a:off x="6782237" y="1524610"/>
            <a:ext cx="921807" cy="677413"/>
          </a:xfrm>
          <a:prstGeom prst="rect">
            <a:avLst/>
          </a:prstGeom>
          <a:solidFill>
            <a:srgbClr val="FFFFCC"/>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a:solidFill>
                  <a:schemeClr val="accent5">
                    <a:lumMod val="10000"/>
                  </a:schemeClr>
                </a:solidFill>
                <a:latin typeface="Arial" charset="0"/>
                <a:ea typeface="ＭＳ Ｐゴシック" charset="0"/>
                <a:cs typeface="Arial" charset="0"/>
              </a:rPr>
              <a:t>WABO-</a:t>
            </a:r>
          </a:p>
          <a:p>
            <a:pPr algn="ctr">
              <a:defRPr/>
            </a:pPr>
            <a:r>
              <a:rPr lang="nl-NL" sz="1200" noProof="1">
                <a:solidFill>
                  <a:schemeClr val="accent5">
                    <a:lumMod val="10000"/>
                  </a:schemeClr>
                </a:solidFill>
                <a:latin typeface="Arial" charset="0"/>
                <a:ea typeface="ＭＳ Ｐゴシック" charset="0"/>
                <a:cs typeface="Arial" charset="0"/>
              </a:rPr>
              <a:t>BAG</a:t>
            </a:r>
          </a:p>
        </p:txBody>
      </p:sp>
      <p:sp>
        <p:nvSpPr>
          <p:cNvPr id="230" name="Rechthoek 229"/>
          <p:cNvSpPr/>
          <p:nvPr/>
        </p:nvSpPr>
        <p:spPr bwMode="auto">
          <a:xfrm>
            <a:off x="7744029" y="1524610"/>
            <a:ext cx="925216" cy="677413"/>
          </a:xfrm>
          <a:prstGeom prst="rect">
            <a:avLst/>
          </a:prstGeom>
          <a:solidFill>
            <a:srgbClr val="92D050"/>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ZTC</a:t>
            </a:r>
            <a:br>
              <a:rPr lang="nl-NL" sz="1200" noProof="1" smtClean="0">
                <a:solidFill>
                  <a:schemeClr val="accent5">
                    <a:lumMod val="10000"/>
                  </a:schemeClr>
                </a:solidFill>
                <a:latin typeface="Arial" charset="0"/>
                <a:ea typeface="ＭＳ Ｐゴシック" charset="0"/>
                <a:cs typeface="Arial" charset="0"/>
              </a:rPr>
            </a:br>
            <a:r>
              <a:rPr lang="nl-NL" sz="1200" noProof="1" smtClean="0">
                <a:solidFill>
                  <a:schemeClr val="accent5">
                    <a:lumMod val="10000"/>
                  </a:schemeClr>
                </a:solidFill>
                <a:latin typeface="Arial" charset="0"/>
                <a:ea typeface="ＭＳ Ｐゴシック" charset="0"/>
                <a:cs typeface="Arial" charset="0"/>
              </a:rPr>
              <a:t>Export-Import</a:t>
            </a:r>
            <a:endParaRPr lang="nl-NL" sz="1200" noProof="1">
              <a:solidFill>
                <a:schemeClr val="accent5">
                  <a:lumMod val="10000"/>
                </a:schemeClr>
              </a:solidFill>
              <a:latin typeface="Arial" charset="0"/>
              <a:ea typeface="ＭＳ Ｐゴシック" charset="0"/>
              <a:cs typeface="Arial" charset="0"/>
            </a:endParaRPr>
          </a:p>
        </p:txBody>
      </p:sp>
      <p:sp>
        <p:nvSpPr>
          <p:cNvPr id="231" name="Rechthoek 230"/>
          <p:cNvSpPr/>
          <p:nvPr/>
        </p:nvSpPr>
        <p:spPr bwMode="auto">
          <a:xfrm>
            <a:off x="3600959" y="713901"/>
            <a:ext cx="1021039" cy="673836"/>
          </a:xfrm>
          <a:prstGeom prst="rect">
            <a:avLst/>
          </a:prstGeom>
          <a:solidFill>
            <a:srgbClr val="92D050"/>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 - - </a:t>
            </a:r>
            <a:endParaRPr lang="nl-NL" sz="1200" noProof="1">
              <a:solidFill>
                <a:schemeClr val="accent5">
                  <a:lumMod val="10000"/>
                </a:schemeClr>
              </a:solidFill>
              <a:latin typeface="Arial" charset="0"/>
              <a:ea typeface="ＭＳ Ｐゴシック" charset="0"/>
              <a:cs typeface="Arial" charset="0"/>
            </a:endParaRPr>
          </a:p>
        </p:txBody>
      </p:sp>
      <p:sp>
        <p:nvSpPr>
          <p:cNvPr id="232" name="Rechthoek 231"/>
          <p:cNvSpPr/>
          <p:nvPr/>
        </p:nvSpPr>
        <p:spPr bwMode="auto">
          <a:xfrm>
            <a:off x="3604386" y="1533458"/>
            <a:ext cx="1017475" cy="677413"/>
          </a:xfrm>
          <a:prstGeom prst="rect">
            <a:avLst/>
          </a:prstGeom>
          <a:solidFill>
            <a:srgbClr val="92D050"/>
          </a:solidFill>
          <a:ln>
            <a:solidFill>
              <a:schemeClr val="bg1">
                <a:lumMod val="50000"/>
              </a:schemeClr>
            </a:solidFill>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anchor="ctr"/>
          <a:lstStyle/>
          <a:p>
            <a:pPr algn="ctr">
              <a:defRPr/>
            </a:pPr>
            <a:r>
              <a:rPr lang="nl-NL" sz="1200" noProof="1" smtClean="0">
                <a:solidFill>
                  <a:schemeClr val="accent5">
                    <a:lumMod val="10000"/>
                  </a:schemeClr>
                </a:solidFill>
                <a:latin typeface="Arial" charset="0"/>
                <a:ea typeface="ＭＳ Ｐゴシック" charset="0"/>
                <a:cs typeface="Arial" charset="0"/>
              </a:rPr>
              <a:t>- - -</a:t>
            </a:r>
            <a:endParaRPr lang="nl-NL" sz="1200" noProof="1">
              <a:solidFill>
                <a:schemeClr val="accent5">
                  <a:lumMod val="10000"/>
                </a:schemeClr>
              </a:solidFill>
              <a:latin typeface="Arial" charset="0"/>
              <a:ea typeface="ＭＳ Ｐゴシック" charset="0"/>
              <a:cs typeface="Arial" charset="0"/>
            </a:endParaRPr>
          </a:p>
        </p:txBody>
      </p:sp>
      <p:pic>
        <p:nvPicPr>
          <p:cNvPr id="3" name="Afbeelding 2"/>
          <p:cNvPicPr>
            <a:picLocks noChangeAspect="1"/>
          </p:cNvPicPr>
          <p:nvPr/>
        </p:nvPicPr>
        <p:blipFill>
          <a:blip r:embed="rId4"/>
          <a:stretch>
            <a:fillRect/>
          </a:stretch>
        </p:blipFill>
        <p:spPr>
          <a:xfrm>
            <a:off x="755576" y="1151830"/>
            <a:ext cx="2000221" cy="1071724"/>
          </a:xfrm>
          <a:prstGeom prst="rect">
            <a:avLst/>
          </a:prstGeom>
        </p:spPr>
      </p:pic>
    </p:spTree>
    <p:extLst>
      <p:ext uri="{BB962C8B-B14F-4D97-AF65-F5344CB8AC3E}">
        <p14:creationId xmlns:p14="http://schemas.microsoft.com/office/powerpoint/2010/main" val="3164209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209"/>
                                        </p:tgtEl>
                                        <p:attrNameLst>
                                          <p:attrName>style.visibility</p:attrName>
                                        </p:attrNameLst>
                                      </p:cBhvr>
                                      <p:to>
                                        <p:strVal val="visible"/>
                                      </p:to>
                                    </p:set>
                                    <p:animEffect transition="in" filter="fade">
                                      <p:cBhvr>
                                        <p:cTn id="7" dur="4000"/>
                                        <p:tgtEl>
                                          <p:spTgt spid="209"/>
                                        </p:tgtEl>
                                      </p:cBhvr>
                                    </p:animEffect>
                                  </p:childTnLst>
                                </p:cTn>
                              </p:par>
                              <p:par>
                                <p:cTn id="8" presetID="10" presetClass="entr" presetSubtype="0" fill="hold" grpId="0" nodeType="withEffect">
                                  <p:stCondLst>
                                    <p:cond delay="2000"/>
                                  </p:stCondLst>
                                  <p:childTnLst>
                                    <p:set>
                                      <p:cBhvr>
                                        <p:cTn id="9" dur="1" fill="hold">
                                          <p:stCondLst>
                                            <p:cond delay="0"/>
                                          </p:stCondLst>
                                        </p:cTn>
                                        <p:tgtEl>
                                          <p:spTgt spid="210"/>
                                        </p:tgtEl>
                                        <p:attrNameLst>
                                          <p:attrName>style.visibility</p:attrName>
                                        </p:attrNameLst>
                                      </p:cBhvr>
                                      <p:to>
                                        <p:strVal val="visible"/>
                                      </p:to>
                                    </p:set>
                                    <p:animEffect transition="in" filter="fade">
                                      <p:cBhvr>
                                        <p:cTn id="10" dur="2000"/>
                                        <p:tgtEl>
                                          <p:spTgt spid="2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1"/>
                                        </p:tgtEl>
                                        <p:attrNameLst>
                                          <p:attrName>style.visibility</p:attrName>
                                        </p:attrNameLst>
                                      </p:cBhvr>
                                      <p:to>
                                        <p:strVal val="visible"/>
                                      </p:to>
                                    </p:set>
                                    <p:animEffect transition="in" filter="fade">
                                      <p:cBhvr>
                                        <p:cTn id="13" dur="2000"/>
                                        <p:tgtEl>
                                          <p:spTgt spid="2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2"/>
                                        </p:tgtEl>
                                        <p:attrNameLst>
                                          <p:attrName>style.visibility</p:attrName>
                                        </p:attrNameLst>
                                      </p:cBhvr>
                                      <p:to>
                                        <p:strVal val="visible"/>
                                      </p:to>
                                    </p:set>
                                    <p:animEffect transition="in" filter="fade">
                                      <p:cBhvr>
                                        <p:cTn id="16" dur="2000"/>
                                        <p:tgtEl>
                                          <p:spTgt spid="2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fade">
                                      <p:cBhvr>
                                        <p:cTn id="19" dur="2000"/>
                                        <p:tgtEl>
                                          <p:spTgt spid="2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4"/>
                                        </p:tgtEl>
                                        <p:attrNameLst>
                                          <p:attrName>style.visibility</p:attrName>
                                        </p:attrNameLst>
                                      </p:cBhvr>
                                      <p:to>
                                        <p:strVal val="visible"/>
                                      </p:to>
                                    </p:set>
                                    <p:animEffect transition="in" filter="fade">
                                      <p:cBhvr>
                                        <p:cTn id="22" dur="2000"/>
                                        <p:tgtEl>
                                          <p:spTgt spid="2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15"/>
                                        </p:tgtEl>
                                        <p:attrNameLst>
                                          <p:attrName>style.visibility</p:attrName>
                                        </p:attrNameLst>
                                      </p:cBhvr>
                                      <p:to>
                                        <p:strVal val="visible"/>
                                      </p:to>
                                    </p:set>
                                    <p:animEffect transition="in" filter="fade">
                                      <p:cBhvr>
                                        <p:cTn id="25" dur="2000"/>
                                        <p:tgtEl>
                                          <p:spTgt spid="21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6"/>
                                        </p:tgtEl>
                                        <p:attrNameLst>
                                          <p:attrName>style.visibility</p:attrName>
                                        </p:attrNameLst>
                                      </p:cBhvr>
                                      <p:to>
                                        <p:strVal val="visible"/>
                                      </p:to>
                                    </p:set>
                                    <p:animEffect transition="in" filter="fade">
                                      <p:cBhvr>
                                        <p:cTn id="28" dur="2000"/>
                                        <p:tgtEl>
                                          <p:spTgt spid="2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0"/>
                                        </p:tgtEl>
                                        <p:attrNameLst>
                                          <p:attrName>style.visibility</p:attrName>
                                        </p:attrNameLst>
                                      </p:cBhvr>
                                      <p:to>
                                        <p:strVal val="visible"/>
                                      </p:to>
                                    </p:set>
                                    <p:animEffect transition="in" filter="fade">
                                      <p:cBhvr>
                                        <p:cTn id="31" dur="2000"/>
                                        <p:tgtEl>
                                          <p:spTgt spid="2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1"/>
                                        </p:tgtEl>
                                        <p:attrNameLst>
                                          <p:attrName>style.visibility</p:attrName>
                                        </p:attrNameLst>
                                      </p:cBhvr>
                                      <p:to>
                                        <p:strVal val="visible"/>
                                      </p:to>
                                    </p:set>
                                    <p:animEffect transition="in" filter="fade">
                                      <p:cBhvr>
                                        <p:cTn id="34" dur="20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 grpId="0" animBg="1"/>
      <p:bldP spid="210" grpId="0" animBg="1"/>
      <p:bldP spid="211" grpId="0" animBg="1"/>
      <p:bldP spid="212" grpId="0" animBg="1"/>
      <p:bldP spid="213" grpId="0" animBg="1"/>
      <p:bldP spid="214" grpId="0" animBg="1"/>
      <p:bldP spid="215" grpId="0" animBg="1"/>
      <p:bldP spid="216" grpId="0" animBg="1"/>
      <p:bldP spid="220" grpId="0" animBg="1"/>
      <p:bldP spid="2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Project breakdown</a:t>
            </a:r>
            <a:endParaRPr lang="nl-NL" dirty="0"/>
          </a:p>
        </p:txBody>
      </p:sp>
      <p:graphicFrame>
        <p:nvGraphicFramePr>
          <p:cNvPr id="3" name="Tabel 2"/>
          <p:cNvGraphicFramePr>
            <a:graphicFrameLocks noGrp="1"/>
          </p:cNvGraphicFramePr>
          <p:nvPr>
            <p:extLst>
              <p:ext uri="{D42A27DB-BD31-4B8C-83A1-F6EECF244321}">
                <p14:modId xmlns:p14="http://schemas.microsoft.com/office/powerpoint/2010/main" val="3497425142"/>
              </p:ext>
            </p:extLst>
          </p:nvPr>
        </p:nvGraphicFramePr>
        <p:xfrm>
          <a:off x="395537" y="908721"/>
          <a:ext cx="8568950" cy="5832647"/>
        </p:xfrm>
        <a:graphic>
          <a:graphicData uri="http://schemas.openxmlformats.org/drawingml/2006/table">
            <a:tbl>
              <a:tblPr firstRow="1" firstCol="1" bandRow="1"/>
              <a:tblGrid>
                <a:gridCol w="2717759"/>
                <a:gridCol w="162560"/>
                <a:gridCol w="2717760"/>
                <a:gridCol w="162560"/>
                <a:gridCol w="2645751"/>
                <a:gridCol w="162560"/>
              </a:tblGrid>
              <a:tr h="504055">
                <a:tc gridSpan="5">
                  <a:txBody>
                    <a:bodyPr/>
                    <a:lstStyle/>
                    <a:p>
                      <a:pPr algn="ctr">
                        <a:spcAft>
                          <a:spcPts val="0"/>
                        </a:spcAft>
                      </a:pPr>
                      <a:r>
                        <a:rPr lang="nl-NL" sz="1400" b="1" dirty="0" smtClean="0">
                          <a:effectLst/>
                          <a:latin typeface="Verdana"/>
                          <a:ea typeface="MS Mincho"/>
                          <a:cs typeface="Arial"/>
                        </a:rPr>
                        <a:t>Projectmanagement,</a:t>
                      </a:r>
                      <a:r>
                        <a:rPr lang="nl-NL" sz="1400" b="1" baseline="0" dirty="0" smtClean="0">
                          <a:effectLst/>
                          <a:latin typeface="Verdana"/>
                          <a:ea typeface="MS Mincho"/>
                          <a:cs typeface="Arial"/>
                        </a:rPr>
                        <a:t> </a:t>
                      </a:r>
                      <a:r>
                        <a:rPr lang="nl-NL" sz="1400" b="1" dirty="0" smtClean="0">
                          <a:effectLst/>
                          <a:latin typeface="Verdana"/>
                          <a:ea typeface="MS Mincho"/>
                          <a:cs typeface="Arial"/>
                        </a:rPr>
                        <a:t>monitoring </a:t>
                      </a:r>
                      <a:r>
                        <a:rPr lang="nl-NL" sz="1400" b="1" dirty="0">
                          <a:effectLst/>
                          <a:latin typeface="Verdana"/>
                          <a:ea typeface="MS Mincho"/>
                          <a:cs typeface="Arial"/>
                        </a:rPr>
                        <a:t>en communicatie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EECE1"/>
                    </a:solidFill>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lgn="l">
                        <a:spcAft>
                          <a:spcPts val="1000"/>
                        </a:spcAft>
                      </a:pPr>
                      <a:r>
                        <a:rPr lang="nl-NL" sz="1400" b="1">
                          <a:effectLst/>
                          <a:latin typeface="Verdana"/>
                          <a:ea typeface="MS Mincho"/>
                          <a:cs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r h="202094">
                <a:tc>
                  <a:txBody>
                    <a:bodyPr/>
                    <a:lstStyle/>
                    <a:p>
                      <a:pPr algn="l">
                        <a:spcAft>
                          <a:spcPts val="0"/>
                        </a:spcAft>
                      </a:pPr>
                      <a:r>
                        <a:rPr lang="nl-NL" sz="1400" b="1">
                          <a:effectLst/>
                          <a:latin typeface="Verdana"/>
                          <a:ea typeface="MS Mincho"/>
                          <a:cs typeface="Arial"/>
                        </a:rPr>
                        <a:t> </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nl-NL" sz="1400" b="1">
                          <a:effectLst/>
                          <a:latin typeface="Verdana"/>
                          <a:ea typeface="MS Mincho"/>
                          <a:cs typeface="Arial"/>
                        </a:rPr>
                        <a:t> </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r>
                        <a:rPr lang="nl-NL" sz="1400" b="1">
                          <a:effectLst/>
                          <a:latin typeface="Verdana"/>
                          <a:ea typeface="MS Mincho"/>
                          <a:cs typeface="Arial"/>
                        </a:rPr>
                        <a:t> </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nl-NL" sz="1400" b="1">
                          <a:effectLst/>
                          <a:latin typeface="Verdana"/>
                          <a:ea typeface="MS Mincho"/>
                          <a:cs typeface="Arial"/>
                        </a:rPr>
                        <a:t> </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r>
                        <a:rPr lang="nl-NL" sz="1400" b="1">
                          <a:effectLst/>
                          <a:latin typeface="Verdana"/>
                          <a:ea typeface="MS Mincho"/>
                          <a:cs typeface="Arial"/>
                        </a:rPr>
                        <a:t> </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nl-NL" sz="1400" b="1">
                          <a:effectLst/>
                          <a:latin typeface="Verdana"/>
                          <a:ea typeface="MS Mincho"/>
                          <a:cs typeface="Arial"/>
                        </a:rPr>
                        <a:t> </a:t>
                      </a:r>
                    </a:p>
                  </a:txBody>
                  <a:tcPr marL="68580" marR="68580" marT="0" marB="0" anchor="ctr">
                    <a:lnL>
                      <a:noFill/>
                    </a:lnL>
                    <a:lnR>
                      <a:noFill/>
                    </a:lnR>
                    <a:lnT>
                      <a:noFill/>
                    </a:lnT>
                    <a:lnB>
                      <a:noFill/>
                    </a:lnB>
                  </a:tcPr>
                </a:tc>
              </a:tr>
              <a:tr h="848612">
                <a:tc>
                  <a:txBody>
                    <a:bodyPr/>
                    <a:lstStyle/>
                    <a:p>
                      <a:pPr algn="l">
                        <a:spcAft>
                          <a:spcPts val="0"/>
                        </a:spcAft>
                      </a:pPr>
                      <a:r>
                        <a:rPr lang="nl-NL" sz="1400" b="1">
                          <a:effectLst/>
                          <a:latin typeface="Verdana"/>
                          <a:ea typeface="MS Mincho"/>
                          <a:cs typeface="Arial"/>
                        </a:rPr>
                        <a:t>Basisstandaarden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nl-NL" sz="1400" b="1">
                          <a:effectLst/>
                          <a:latin typeface="Verdana"/>
                          <a:ea typeface="MS Mincho"/>
                          <a:cs typeface="Arial"/>
                        </a:rPr>
                        <a:t>Vernieuwde eindproductstandaarden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nl-NL" sz="1400" b="1">
                          <a:effectLst/>
                          <a:latin typeface="Verdana"/>
                          <a:ea typeface="MS Mincho"/>
                          <a:cs typeface="Arial"/>
                        </a:rPr>
                        <a:t>Governance- en beheer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606284">
                <a:tc>
                  <a:txBody>
                    <a:bodyPr/>
                    <a:lstStyle/>
                    <a:p>
                      <a:pPr algn="l">
                        <a:spcAft>
                          <a:spcPts val="0"/>
                        </a:spcAft>
                      </a:pPr>
                      <a:r>
                        <a:rPr lang="nl-NL" sz="1400" b="1">
                          <a:effectLst/>
                          <a:latin typeface="Verdana"/>
                          <a:ea typeface="MS Mincho"/>
                          <a:cs typeface="Arial"/>
                        </a:rPr>
                        <a:t>Informatiemodellen</a:t>
                      </a:r>
                      <a:br>
                        <a:rPr lang="nl-NL" sz="1400" b="1">
                          <a:effectLst/>
                          <a:latin typeface="Verdana"/>
                          <a:ea typeface="MS Mincho"/>
                          <a:cs typeface="Arial"/>
                        </a:rPr>
                      </a:br>
                      <a:r>
                        <a:rPr lang="nl-NL" sz="1400" b="1">
                          <a:effectLst/>
                          <a:latin typeface="Verdana"/>
                          <a:ea typeface="MS Mincho"/>
                          <a:cs typeface="Arial"/>
                        </a:rPr>
                        <a:t>RSGB 3.0 en RGBZ 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nl-NL" sz="1400" b="1">
                          <a:effectLst/>
                          <a:latin typeface="Verdana"/>
                          <a:ea typeface="MS Mincho"/>
                          <a:cs typeface="Arial"/>
                        </a:rPr>
                        <a:t>Upgrade of update van eindproductstandaarden (KING)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nl-NL" sz="1400" b="1">
                          <a:effectLst/>
                          <a:latin typeface="Verdana"/>
                          <a:ea typeface="MS Mincho"/>
                          <a:cs typeface="Arial"/>
                        </a:rPr>
                        <a:t>Prioritering en planning eindproduct-standaarden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606284">
                <a:tc>
                  <a:txBody>
                    <a:bodyPr/>
                    <a:lstStyle/>
                    <a:p>
                      <a:pPr algn="l">
                        <a:spcAft>
                          <a:spcPts val="0"/>
                        </a:spcAft>
                      </a:pPr>
                      <a:r>
                        <a:rPr lang="nl-NL" sz="1400" b="1" dirty="0">
                          <a:effectLst/>
                          <a:latin typeface="Verdana"/>
                          <a:ea typeface="MS Mincho"/>
                          <a:cs typeface="Arial"/>
                        </a:rPr>
                        <a:t>StUF onderlaag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nl-NL" sz="1400" b="1">
                          <a:effectLst/>
                          <a:latin typeface="Verdana"/>
                          <a:ea typeface="MS Mincho"/>
                          <a:cs typeface="Arial"/>
                        </a:rPr>
                        <a:t>Upgrade of update van eindproductstandaarden (derden)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nl-NL" sz="1400" b="1">
                          <a:effectLst/>
                          <a:latin typeface="Verdana"/>
                          <a:ea typeface="MS Mincho"/>
                          <a:cs typeface="Arial"/>
                        </a:rPr>
                        <a:t>Aanpassen governance- en beheerprocessen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606284">
                <a:tc>
                  <a:txBody>
                    <a:bodyPr/>
                    <a:lstStyle/>
                    <a:p>
                      <a:pPr algn="l">
                        <a:spcAft>
                          <a:spcPts val="0"/>
                        </a:spcAft>
                      </a:pPr>
                      <a:r>
                        <a:rPr lang="nl-NL" sz="1400" b="1">
                          <a:effectLst/>
                          <a:latin typeface="Verdana"/>
                          <a:ea typeface="MS Mincho"/>
                          <a:cs typeface="Arial"/>
                        </a:rPr>
                        <a:t>Basisentiteitenschema’s</a:t>
                      </a:r>
                      <a:br>
                        <a:rPr lang="nl-NL" sz="1400" b="1">
                          <a:effectLst/>
                          <a:latin typeface="Verdana"/>
                          <a:ea typeface="MS Mincho"/>
                          <a:cs typeface="Arial"/>
                        </a:rPr>
                      </a:br>
                      <a:r>
                        <a:rPr lang="nl-NL" sz="1400" b="1">
                          <a:effectLst/>
                          <a:latin typeface="Verdana"/>
                          <a:ea typeface="MS Mincho"/>
                          <a:cs typeface="Arial"/>
                        </a:rPr>
                        <a:t>StUF-BG, StUF-ZKN, </a:t>
                      </a:r>
                      <a:br>
                        <a:rPr lang="nl-NL" sz="1400" b="1">
                          <a:effectLst/>
                          <a:latin typeface="Verdana"/>
                          <a:ea typeface="MS Mincho"/>
                          <a:cs typeface="Arial"/>
                        </a:rPr>
                      </a:br>
                      <a:r>
                        <a:rPr lang="nl-NL" sz="1400" b="1">
                          <a:effectLst/>
                          <a:latin typeface="Verdana"/>
                          <a:ea typeface="MS Mincho"/>
                          <a:cs typeface="Arial"/>
                        </a:rPr>
                        <a:t>StUF-ZTC</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9D9"/>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nl-NL" sz="1400" b="1">
                          <a:effectLst/>
                          <a:latin typeface="Verdana"/>
                          <a:ea typeface="MS Mincho"/>
                          <a:cs typeface="Arial"/>
                        </a:rPr>
                        <a:t>Nieuwe eindproductstandaarden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nl-NL" sz="1400" b="1">
                          <a:effectLst/>
                          <a:latin typeface="Verdana"/>
                          <a:ea typeface="MS Mincho"/>
                          <a:cs typeface="Arial"/>
                        </a:rPr>
                        <a:t>Model gedreven ontwikkelketen overdraagbaar en in beheer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16796">
                <a:tc>
                  <a:txBody>
                    <a:bodyPr/>
                    <a:lstStyle/>
                    <a:p>
                      <a:pPr algn="l">
                        <a:spcAft>
                          <a:spcPts val="0"/>
                        </a:spcAft>
                      </a:pPr>
                      <a:r>
                        <a:rPr lang="nl-NL" sz="800" b="1">
                          <a:effectLst/>
                          <a:latin typeface="Verdana"/>
                          <a:ea typeface="MS Mincho"/>
                          <a:cs typeface="Arial"/>
                        </a:rPr>
                        <a:t> </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nl-NL" sz="800" b="1">
                          <a:effectLst/>
                          <a:latin typeface="Verdana"/>
                          <a:ea typeface="MS Mincho"/>
                          <a:cs typeface="Arial"/>
                        </a:rPr>
                        <a:t> </a:t>
                      </a:r>
                    </a:p>
                  </a:txBody>
                  <a:tcPr marL="68580" marR="68580" marT="0" marB="0" anchor="ctr">
                    <a:lnL>
                      <a:noFill/>
                    </a:lnL>
                    <a:lnR>
                      <a:noFill/>
                    </a:lnR>
                    <a:lnT>
                      <a:noFill/>
                    </a:lnT>
                    <a:lnB>
                      <a:noFill/>
                    </a:lnB>
                  </a:tcPr>
                </a:tc>
                <a:tc>
                  <a:txBody>
                    <a:bodyPr/>
                    <a:lstStyle/>
                    <a:p>
                      <a:pPr algn="l">
                        <a:spcAft>
                          <a:spcPts val="0"/>
                        </a:spcAft>
                      </a:pPr>
                      <a:r>
                        <a:rPr lang="nl-NL" sz="800" b="1" dirty="0">
                          <a:effectLst/>
                          <a:latin typeface="Verdana"/>
                          <a:ea typeface="MS Mincho"/>
                          <a:cs typeface="Arial"/>
                        </a:rPr>
                        <a:t> </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nl-NL" sz="800" b="1">
                          <a:effectLst/>
                          <a:latin typeface="Verdana"/>
                          <a:ea typeface="MS Mincho"/>
                          <a:cs typeface="Arial"/>
                        </a:rPr>
                        <a:t> </a:t>
                      </a:r>
                    </a:p>
                  </a:txBody>
                  <a:tcPr marL="68580" marR="68580" marT="0" marB="0" anchor="ctr">
                    <a:lnL>
                      <a:noFill/>
                    </a:lnL>
                    <a:lnR>
                      <a:noFill/>
                    </a:lnR>
                    <a:lnT>
                      <a:noFill/>
                    </a:lnT>
                    <a:lnB>
                      <a:noFill/>
                    </a:lnB>
                  </a:tcPr>
                </a:tc>
                <a:tc>
                  <a:txBody>
                    <a:bodyPr/>
                    <a:lstStyle/>
                    <a:p>
                      <a:pPr algn="l">
                        <a:spcAft>
                          <a:spcPts val="0"/>
                        </a:spcAft>
                      </a:pPr>
                      <a:r>
                        <a:rPr lang="nl-NL" sz="800" b="1" dirty="0">
                          <a:effectLst/>
                          <a:latin typeface="Verdana"/>
                          <a:ea typeface="MS Mincho"/>
                          <a:cs typeface="Arial"/>
                        </a:rPr>
                        <a:t> </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r>
                        <a:rPr lang="nl-NL" sz="1400" b="1">
                          <a:effectLst/>
                          <a:latin typeface="Verdana"/>
                          <a:ea typeface="MS Mincho"/>
                          <a:cs typeface="Arial"/>
                        </a:rPr>
                        <a:t> </a:t>
                      </a:r>
                    </a:p>
                  </a:txBody>
                  <a:tcPr marL="68580" marR="68580" marT="0" marB="0" anchor="ctr">
                    <a:lnL>
                      <a:noFill/>
                    </a:lnL>
                    <a:lnR>
                      <a:noFill/>
                    </a:lnR>
                    <a:lnT>
                      <a:noFill/>
                    </a:lnT>
                    <a:lnB>
                      <a:noFill/>
                    </a:lnB>
                  </a:tcPr>
                </a:tc>
              </a:tr>
              <a:tr h="404190">
                <a:tc>
                  <a:txBody>
                    <a:bodyPr/>
                    <a:lstStyle/>
                    <a:p>
                      <a:pPr algn="l">
                        <a:spcAft>
                          <a:spcPts val="0"/>
                        </a:spcAft>
                      </a:pPr>
                      <a:r>
                        <a:rPr lang="nl-NL" sz="1400" b="1">
                          <a:effectLst/>
                          <a:latin typeface="Verdana"/>
                          <a:ea typeface="MS Mincho"/>
                          <a:cs typeface="Arial"/>
                        </a:rPr>
                        <a:t>Randvoorwaardelijke producten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nl-NL" sz="1400" b="1">
                          <a:effectLst/>
                          <a:latin typeface="Verdana"/>
                          <a:ea typeface="MS Mincho"/>
                          <a:cs typeface="Arial"/>
                        </a:rPr>
                        <a:t>Implementatie ondersteuning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nl-NL" sz="1400" b="1">
                          <a:effectLst/>
                          <a:latin typeface="Verdana"/>
                          <a:ea typeface="MS Mincho"/>
                          <a:cs typeface="Arial"/>
                        </a:rPr>
                        <a:t> </a:t>
                      </a:r>
                    </a:p>
                  </a:txBody>
                  <a:tcPr marL="68580" marR="68580" marT="0" marB="0" anchor="ctr">
                    <a:lnL>
                      <a:noFill/>
                    </a:lnL>
                    <a:lnR>
                      <a:noFill/>
                    </a:lnR>
                    <a:lnT>
                      <a:noFill/>
                    </a:lnT>
                    <a:lnB>
                      <a:noFill/>
                    </a:lnB>
                  </a:tcPr>
                </a:tc>
                <a:tc>
                  <a:txBody>
                    <a:bodyPr/>
                    <a:lstStyle/>
                    <a:p>
                      <a:pPr algn="l">
                        <a:spcAft>
                          <a:spcPts val="0"/>
                        </a:spcAft>
                      </a:pPr>
                      <a:r>
                        <a:rPr lang="nl-NL" sz="1400" b="1">
                          <a:effectLst/>
                          <a:latin typeface="Verdana"/>
                          <a:ea typeface="MS Mincho"/>
                          <a:cs typeface="Arial"/>
                        </a:rPr>
                        <a:t> </a:t>
                      </a:r>
                    </a:p>
                  </a:txBody>
                  <a:tcPr marL="68580" marR="68580" marT="0" marB="0" anchor="ctr">
                    <a:lnL>
                      <a:noFill/>
                    </a:lnL>
                    <a:lnR>
                      <a:noFill/>
                    </a:lnR>
                    <a:lnT>
                      <a:noFill/>
                    </a:lnT>
                    <a:lnB>
                      <a:noFill/>
                    </a:lnB>
                  </a:tcPr>
                </a:tc>
              </a:tr>
              <a:tr h="404190">
                <a:tc>
                  <a:txBody>
                    <a:bodyPr/>
                    <a:lstStyle/>
                    <a:p>
                      <a:pPr algn="l">
                        <a:spcAft>
                          <a:spcPts val="0"/>
                        </a:spcAft>
                      </a:pPr>
                      <a:r>
                        <a:rPr lang="nl-NL" sz="1400" b="1" dirty="0">
                          <a:effectLst/>
                          <a:latin typeface="Verdana"/>
                          <a:ea typeface="MS Mincho"/>
                          <a:cs typeface="Arial"/>
                        </a:rPr>
                        <a:t>Model gedreven ontwikkeling van standaarden (intern)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nl-NL" sz="1400" b="1">
                          <a:effectLst/>
                          <a:latin typeface="Verdana"/>
                          <a:ea typeface="MS Mincho"/>
                          <a:cs typeface="Arial"/>
                        </a:rPr>
                        <a:t>Stimuleren implementatie door leveranciers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nl-NL" sz="1400" b="1" dirty="0">
                          <a:effectLst/>
                          <a:latin typeface="Verdana"/>
                          <a:ea typeface="MS Mincho"/>
                          <a:cs typeface="Arial"/>
                        </a:rPr>
                        <a:t> </a:t>
                      </a:r>
                    </a:p>
                  </a:txBody>
                  <a:tcPr marL="68580" marR="68580" marT="0" marB="0" anchor="ctr">
                    <a:lnL>
                      <a:noFill/>
                    </a:lnL>
                    <a:lnR>
                      <a:noFill/>
                    </a:lnR>
                    <a:lnT>
                      <a:noFill/>
                    </a:lnT>
                    <a:lnB>
                      <a:noFill/>
                    </a:lnB>
                  </a:tcPr>
                </a:tc>
                <a:tc>
                  <a:txBody>
                    <a:bodyPr/>
                    <a:lstStyle/>
                    <a:p>
                      <a:pPr algn="l">
                        <a:spcAft>
                          <a:spcPts val="0"/>
                        </a:spcAft>
                      </a:pPr>
                      <a:r>
                        <a:rPr lang="nl-NL" sz="1400" b="1">
                          <a:effectLst/>
                          <a:latin typeface="Verdana"/>
                          <a:ea typeface="MS Mincho"/>
                          <a:cs typeface="Arial"/>
                        </a:rPr>
                        <a:t> </a:t>
                      </a:r>
                    </a:p>
                  </a:txBody>
                  <a:tcPr marL="68580" marR="68580" marT="0" marB="0" anchor="ctr">
                    <a:lnL>
                      <a:noFill/>
                    </a:lnL>
                    <a:lnR>
                      <a:noFill/>
                    </a:lnR>
                    <a:lnT>
                      <a:noFill/>
                    </a:lnT>
                    <a:lnB>
                      <a:noFill/>
                    </a:lnB>
                  </a:tcPr>
                </a:tc>
              </a:tr>
              <a:tr h="852860">
                <a:tc>
                  <a:txBody>
                    <a:bodyPr/>
                    <a:lstStyle/>
                    <a:p>
                      <a:pPr algn="l">
                        <a:spcAft>
                          <a:spcPts val="0"/>
                        </a:spcAft>
                      </a:pPr>
                      <a:r>
                        <a:rPr lang="nl-NL" sz="1400" b="1" dirty="0">
                          <a:effectLst/>
                          <a:latin typeface="Verdana"/>
                          <a:ea typeface="MS Mincho"/>
                          <a:cs typeface="Arial"/>
                        </a:rPr>
                        <a:t>Vangnetproces voor standaarden migratie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D9F1"/>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nl-NL" sz="1400" b="1">
                          <a:effectLst/>
                          <a:latin typeface="Verdana"/>
                          <a:ea typeface="MS Mincho"/>
                          <a:cs typeface="Arial"/>
                        </a:rPr>
                        <a:t>Ondersteunen implementatie door gemeenten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l">
                        <a:spcAft>
                          <a:spcPts val="0"/>
                        </a:spcAft>
                      </a:pPr>
                      <a:r>
                        <a:rPr lang="nl-NL" sz="1400" b="1">
                          <a:effectLst/>
                          <a:latin typeface="Verdana"/>
                          <a:ea typeface="MS Mincho"/>
                          <a:cs typeface="Arial"/>
                        </a:rPr>
                        <a:t> </a:t>
                      </a: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nl-NL" sz="1400" b="1">
                          <a:effectLst/>
                          <a:latin typeface="Verdana"/>
                          <a:ea typeface="MS Mincho"/>
                          <a:cs typeface="Arial"/>
                        </a:rPr>
                        <a:t> </a:t>
                      </a:r>
                    </a:p>
                  </a:txBody>
                  <a:tcPr marL="68580" marR="68580" marT="0" marB="0" anchor="ctr">
                    <a:lnL>
                      <a:noFill/>
                    </a:lnL>
                    <a:lnR>
                      <a:noFill/>
                    </a:lnR>
                    <a:lnT>
                      <a:noFill/>
                    </a:lnT>
                    <a:lnB>
                      <a:noFill/>
                    </a:lnB>
                  </a:tcPr>
                </a:tc>
                <a:tc>
                  <a:txBody>
                    <a:bodyPr/>
                    <a:lstStyle/>
                    <a:p>
                      <a:pPr algn="l">
                        <a:spcAft>
                          <a:spcPts val="0"/>
                        </a:spcAft>
                      </a:pPr>
                      <a:r>
                        <a:rPr lang="nl-NL" sz="1400" b="1" dirty="0">
                          <a:effectLst/>
                          <a:latin typeface="Verdana"/>
                          <a:ea typeface="MS Mincho"/>
                          <a:cs typeface="Arial"/>
                        </a:rPr>
                        <a:t> </a:t>
                      </a:r>
                    </a:p>
                  </a:txBody>
                  <a:tcPr marL="68580" marR="68580" marT="0" marB="0" anchor="ctr">
                    <a:lnL>
                      <a:noFill/>
                    </a:lnL>
                    <a:lnR>
                      <a:noFill/>
                    </a:lnR>
                    <a:lnT>
                      <a:noFill/>
                    </a:lnT>
                    <a:lnB>
                      <a:noFill/>
                    </a:lnB>
                  </a:tcPr>
                </a:tc>
              </a:tr>
            </a:tbl>
          </a:graphicData>
        </a:graphic>
      </p:graphicFrame>
    </p:spTree>
    <p:extLst>
      <p:ext uri="{BB962C8B-B14F-4D97-AF65-F5344CB8AC3E}">
        <p14:creationId xmlns:p14="http://schemas.microsoft.com/office/powerpoint/2010/main" val="1126911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Globale planning</a:t>
            </a:r>
            <a:endParaRPr lang="nl-NL" dirty="0"/>
          </a:p>
        </p:txBody>
      </p:sp>
      <p:graphicFrame>
        <p:nvGraphicFramePr>
          <p:cNvPr id="5" name="Tabel 4"/>
          <p:cNvGraphicFramePr>
            <a:graphicFrameLocks noGrp="1"/>
          </p:cNvGraphicFramePr>
          <p:nvPr>
            <p:extLst>
              <p:ext uri="{D42A27DB-BD31-4B8C-83A1-F6EECF244321}">
                <p14:modId xmlns:p14="http://schemas.microsoft.com/office/powerpoint/2010/main" val="4002178619"/>
              </p:ext>
            </p:extLst>
          </p:nvPr>
        </p:nvGraphicFramePr>
        <p:xfrm>
          <a:off x="323528" y="1412776"/>
          <a:ext cx="8568952" cy="3366480"/>
        </p:xfrm>
        <a:graphic>
          <a:graphicData uri="http://schemas.openxmlformats.org/drawingml/2006/table">
            <a:tbl>
              <a:tblPr firstRow="1" firstCol="1" bandRow="1"/>
              <a:tblGrid>
                <a:gridCol w="1484472"/>
                <a:gridCol w="1453084"/>
                <a:gridCol w="1407849"/>
                <a:gridCol w="1407849"/>
                <a:gridCol w="1407849"/>
                <a:gridCol w="1407849"/>
              </a:tblGrid>
              <a:tr h="514343">
                <a:tc>
                  <a:txBody>
                    <a:bodyPr/>
                    <a:lstStyle/>
                    <a:p>
                      <a:pPr>
                        <a:spcAft>
                          <a:spcPts val="0"/>
                        </a:spcAft>
                      </a:pPr>
                      <a:r>
                        <a:rPr lang="nl-NL" sz="1800" dirty="0">
                          <a:effectLst/>
                          <a:latin typeface="Verdana"/>
                          <a:ea typeface="MS Mincho"/>
                          <a:cs typeface="Arial"/>
                        </a:rPr>
                        <a:t>Q4 2016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800">
                          <a:effectLst/>
                          <a:latin typeface="Verdana"/>
                          <a:ea typeface="MS Mincho"/>
                          <a:cs typeface="Arial"/>
                        </a:rPr>
                        <a:t>Q1 2017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800">
                          <a:effectLst/>
                          <a:latin typeface="Verdana"/>
                          <a:ea typeface="MS Mincho"/>
                          <a:cs typeface="Arial"/>
                        </a:rPr>
                        <a:t>Q2 2017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800" dirty="0">
                          <a:effectLst/>
                          <a:latin typeface="Verdana"/>
                          <a:ea typeface="MS Mincho"/>
                          <a:cs typeface="Arial"/>
                        </a:rPr>
                        <a:t>Q3 2017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800">
                          <a:effectLst/>
                          <a:latin typeface="Verdana"/>
                          <a:ea typeface="MS Mincho"/>
                          <a:cs typeface="Arial"/>
                        </a:rPr>
                        <a:t>Q4 2017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800">
                          <a:effectLst/>
                          <a:latin typeface="Verdana"/>
                          <a:ea typeface="MS Mincho"/>
                          <a:cs typeface="Arial"/>
                        </a:rPr>
                        <a:t>Q1 2018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43">
                <a:tc gridSpan="2">
                  <a:txBody>
                    <a:bodyPr/>
                    <a:lstStyle/>
                    <a:p>
                      <a:pPr>
                        <a:spcAft>
                          <a:spcPts val="0"/>
                        </a:spcAft>
                      </a:pPr>
                      <a:r>
                        <a:rPr lang="nl-NL" sz="2000">
                          <a:effectLst/>
                          <a:latin typeface="Verdana"/>
                          <a:ea typeface="MS Mincho"/>
                          <a:cs typeface="Arial"/>
                        </a:rPr>
                        <a:t>Basisstandaarden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hMerge="1">
                  <a:txBody>
                    <a:bodyPr/>
                    <a:lstStyle/>
                    <a:p>
                      <a:endParaRPr lang="nl-NL"/>
                    </a:p>
                  </a:txBody>
                  <a:tcPr/>
                </a:tc>
                <a:tc>
                  <a:txBody>
                    <a:bodyPr/>
                    <a:lstStyle/>
                    <a:p>
                      <a:pPr>
                        <a:spcAft>
                          <a:spcPts val="0"/>
                        </a:spcAft>
                      </a:pPr>
                      <a:r>
                        <a:rPr lang="nl-NL" sz="20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20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8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8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508">
                <a:tc>
                  <a:txBody>
                    <a:bodyPr/>
                    <a:lstStyle/>
                    <a:p>
                      <a:pPr>
                        <a:spcAft>
                          <a:spcPts val="0"/>
                        </a:spcAft>
                      </a:pPr>
                      <a:r>
                        <a:rPr lang="nl-NL" sz="20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spcAft>
                          <a:spcPts val="0"/>
                        </a:spcAft>
                      </a:pPr>
                      <a:r>
                        <a:rPr lang="nl-NL" sz="2000">
                          <a:effectLst/>
                          <a:latin typeface="Verdana"/>
                          <a:ea typeface="MS Mincho"/>
                          <a:cs typeface="Arial"/>
                        </a:rPr>
                        <a:t>Vernieuwde eindproductstandaarden</a:t>
                      </a:r>
                    </a:p>
                    <a:p>
                      <a:pPr>
                        <a:spcAft>
                          <a:spcPts val="0"/>
                        </a:spcAft>
                      </a:pPr>
                      <a:r>
                        <a:rPr lang="nl-NL" sz="20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spcAft>
                          <a:spcPts val="0"/>
                        </a:spcAft>
                      </a:pPr>
                      <a:r>
                        <a:rPr lang="nl-NL" sz="18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43">
                <a:tc gridSpan="5">
                  <a:txBody>
                    <a:bodyPr/>
                    <a:lstStyle/>
                    <a:p>
                      <a:pPr>
                        <a:spcAft>
                          <a:spcPts val="0"/>
                        </a:spcAft>
                      </a:pPr>
                      <a:r>
                        <a:rPr lang="nl-NL" sz="2000">
                          <a:effectLst/>
                          <a:latin typeface="Verdana"/>
                          <a:ea typeface="MS Mincho"/>
                          <a:cs typeface="Arial"/>
                        </a:rPr>
                        <a:t>Governance- en beheer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a:txBody>
                    <a:bodyPr/>
                    <a:lstStyle/>
                    <a:p>
                      <a:pPr>
                        <a:spcAft>
                          <a:spcPts val="0"/>
                        </a:spcAft>
                      </a:pPr>
                      <a:r>
                        <a:rPr lang="nl-NL" sz="18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43">
                <a:tc gridSpan="2">
                  <a:txBody>
                    <a:bodyPr/>
                    <a:lstStyle/>
                    <a:p>
                      <a:pPr>
                        <a:spcAft>
                          <a:spcPts val="0"/>
                        </a:spcAft>
                      </a:pPr>
                      <a:r>
                        <a:rPr lang="nl-NL" sz="2000">
                          <a:effectLst/>
                          <a:latin typeface="Verdana"/>
                          <a:ea typeface="MS Mincho"/>
                          <a:cs typeface="Arial"/>
                        </a:rPr>
                        <a:t>Randvoorwaardelijke producten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48DD4"/>
                    </a:solidFill>
                  </a:tcPr>
                </a:tc>
                <a:tc hMerge="1">
                  <a:txBody>
                    <a:bodyPr/>
                    <a:lstStyle/>
                    <a:p>
                      <a:endParaRPr lang="nl-NL"/>
                    </a:p>
                  </a:txBody>
                  <a:tcPr/>
                </a:tc>
                <a:tc>
                  <a:txBody>
                    <a:bodyPr/>
                    <a:lstStyle/>
                    <a:p>
                      <a:pPr>
                        <a:spcAft>
                          <a:spcPts val="0"/>
                        </a:spcAft>
                      </a:pPr>
                      <a:r>
                        <a:rPr lang="nl-NL" sz="20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20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8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nl-NL" sz="18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4343">
                <a:tc>
                  <a:txBody>
                    <a:bodyPr/>
                    <a:lstStyle/>
                    <a:p>
                      <a:pPr>
                        <a:spcAft>
                          <a:spcPts val="0"/>
                        </a:spcAft>
                      </a:pPr>
                      <a:r>
                        <a:rPr lang="nl-NL" sz="2000">
                          <a:effectLst/>
                          <a:latin typeface="Verdana"/>
                          <a:ea typeface="MS Mincho"/>
                          <a:cs typeface="Arial"/>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spcAft>
                          <a:spcPts val="0"/>
                        </a:spcAft>
                      </a:pPr>
                      <a:r>
                        <a:rPr lang="nl-NL" sz="2000" dirty="0">
                          <a:effectLst/>
                          <a:latin typeface="Verdana"/>
                          <a:ea typeface="MS Mincho"/>
                          <a:cs typeface="Arial"/>
                        </a:rPr>
                        <a:t>Implementatie ondersteuning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594"/>
                    </a:solidFill>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r>
            </a:tbl>
          </a:graphicData>
        </a:graphic>
      </p:graphicFrame>
      <p:sp>
        <p:nvSpPr>
          <p:cNvPr id="6" name="Tekstvak 5"/>
          <p:cNvSpPr txBox="1"/>
          <p:nvPr/>
        </p:nvSpPr>
        <p:spPr>
          <a:xfrm>
            <a:off x="539552" y="5373216"/>
            <a:ext cx="6120680" cy="646331"/>
          </a:xfrm>
          <a:prstGeom prst="rect">
            <a:avLst/>
          </a:prstGeom>
          <a:noFill/>
        </p:spPr>
        <p:txBody>
          <a:bodyPr wrap="square" rtlCol="0">
            <a:spAutoFit/>
          </a:bodyPr>
          <a:lstStyle/>
          <a:p>
            <a:r>
              <a:rPr lang="nl-NL" dirty="0" smtClean="0"/>
              <a:t>Een meer gedetailleerde planning: </a:t>
            </a:r>
            <a:br>
              <a:rPr lang="nl-NL" dirty="0" smtClean="0"/>
            </a:br>
            <a:r>
              <a:rPr lang="nl-NL" dirty="0" smtClean="0"/>
              <a:t>Zie </a:t>
            </a:r>
            <a:r>
              <a:rPr lang="nl-NL" dirty="0"/>
              <a:t>Plan van Aanpak: Vernieuwde Standaarden </a:t>
            </a:r>
            <a:r>
              <a:rPr lang="nl-NL" dirty="0" smtClean="0"/>
              <a:t>pagina 16</a:t>
            </a:r>
            <a:endParaRPr lang="nl-NL" dirty="0"/>
          </a:p>
        </p:txBody>
      </p:sp>
    </p:spTree>
    <p:extLst>
      <p:ext uri="{BB962C8B-B14F-4D97-AF65-F5344CB8AC3E}">
        <p14:creationId xmlns:p14="http://schemas.microsoft.com/office/powerpoint/2010/main" val="958080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smtClean="0"/>
              <a:t>Agenda</a:t>
            </a:r>
            <a:endParaRPr lang="nl-NL" dirty="0"/>
          </a:p>
        </p:txBody>
      </p:sp>
      <p:sp>
        <p:nvSpPr>
          <p:cNvPr id="5" name="Tijdelijke aanduiding voor inhoud 4"/>
          <p:cNvSpPr>
            <a:spLocks noGrp="1"/>
          </p:cNvSpPr>
          <p:nvPr>
            <p:ph idx="1"/>
          </p:nvPr>
        </p:nvSpPr>
        <p:spPr>
          <a:xfrm>
            <a:off x="733103" y="1268760"/>
            <a:ext cx="8388424" cy="3529013"/>
          </a:xfrm>
        </p:spPr>
        <p:txBody>
          <a:bodyPr/>
          <a:lstStyle/>
          <a:p>
            <a:r>
              <a:rPr lang="nl-NL" dirty="0"/>
              <a:t>Welkom en mededelingen</a:t>
            </a:r>
          </a:p>
          <a:p>
            <a:r>
              <a:rPr lang="nl-NL" dirty="0"/>
              <a:t>Notulen en </a:t>
            </a:r>
            <a:r>
              <a:rPr lang="nl-NL" dirty="0" smtClean="0"/>
              <a:t>actielijst</a:t>
            </a:r>
          </a:p>
          <a:p>
            <a:r>
              <a:rPr lang="nl-NL" dirty="0" smtClean="0"/>
              <a:t>Vastgesteld</a:t>
            </a:r>
            <a:r>
              <a:rPr lang="nl-NL" dirty="0"/>
              <a:t>: Zaak- en Documentservices 1.2 en Documentcreatie services </a:t>
            </a:r>
            <a:r>
              <a:rPr lang="nl-NL" dirty="0" smtClean="0"/>
              <a:t>1.1</a:t>
            </a:r>
          </a:p>
          <a:p>
            <a:r>
              <a:rPr lang="nl-NL" dirty="0"/>
              <a:t>Bevindingen Zaak- Documentservices 1.2</a:t>
            </a:r>
          </a:p>
          <a:p>
            <a:r>
              <a:rPr lang="nl-NL" dirty="0" smtClean="0"/>
              <a:t>Ontwikkelingen </a:t>
            </a:r>
            <a:r>
              <a:rPr lang="nl-NL" dirty="0" smtClean="0"/>
              <a:t>2017</a:t>
            </a:r>
          </a:p>
          <a:p>
            <a:pPr lvl="1"/>
            <a:r>
              <a:rPr lang="nl-NL" dirty="0"/>
              <a:t>Vernieuwing van StUF </a:t>
            </a:r>
            <a:r>
              <a:rPr lang="nl-NL" dirty="0" smtClean="0"/>
              <a:t>standaard</a:t>
            </a:r>
          </a:p>
          <a:p>
            <a:pPr lvl="1"/>
            <a:r>
              <a:rPr lang="nl-NL" dirty="0" smtClean="0"/>
              <a:t>RGBZ 2.0</a:t>
            </a:r>
          </a:p>
          <a:p>
            <a:pPr lvl="1"/>
            <a:r>
              <a:rPr lang="nl-NL" dirty="0" smtClean="0"/>
              <a:t>Zaakgericht </a:t>
            </a:r>
            <a:r>
              <a:rPr lang="nl-NL" dirty="0"/>
              <a:t>werken in de keten</a:t>
            </a:r>
          </a:p>
          <a:p>
            <a:pPr lvl="1"/>
            <a:r>
              <a:rPr lang="nl-NL" dirty="0" smtClean="0"/>
              <a:t>Zaak- </a:t>
            </a:r>
            <a:r>
              <a:rPr lang="nl-NL" dirty="0"/>
              <a:t>en Documentservices </a:t>
            </a:r>
            <a:r>
              <a:rPr lang="nl-NL" dirty="0" smtClean="0"/>
              <a:t>onder (GEMMA2) architectuur</a:t>
            </a:r>
          </a:p>
          <a:p>
            <a:r>
              <a:rPr lang="nl-NL" dirty="0" smtClean="0"/>
              <a:t>Afsluiten </a:t>
            </a:r>
            <a:r>
              <a:rPr lang="nl-NL" dirty="0"/>
              <a:t>en rondvraag</a:t>
            </a:r>
          </a:p>
          <a:p>
            <a:pPr lvl="1"/>
            <a:endParaRPr lang="nl-NL" sz="1200" dirty="0"/>
          </a:p>
        </p:txBody>
      </p:sp>
    </p:spTree>
    <p:extLst>
      <p:ext uri="{BB962C8B-B14F-4D97-AF65-F5344CB8AC3E}">
        <p14:creationId xmlns:p14="http://schemas.microsoft.com/office/powerpoint/2010/main" val="3612154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smtClean="0"/>
              <a:t>Eindproductstandaarden bij andere partijen</a:t>
            </a:r>
            <a:endParaRPr lang="nl-NL" dirty="0"/>
          </a:p>
        </p:txBody>
      </p:sp>
      <p:sp>
        <p:nvSpPr>
          <p:cNvPr id="5" name="Tijdelijke aanduiding voor inhoud 4"/>
          <p:cNvSpPr>
            <a:spLocks noGrp="1"/>
          </p:cNvSpPr>
          <p:nvPr>
            <p:ph idx="1"/>
          </p:nvPr>
        </p:nvSpPr>
        <p:spPr/>
        <p:txBody>
          <a:bodyPr/>
          <a:lstStyle/>
          <a:p>
            <a:pPr marL="0" indent="0">
              <a:buNone/>
            </a:pPr>
            <a:r>
              <a:rPr lang="nl-NL" dirty="0" smtClean="0"/>
              <a:t>Vervangen eindproductstandaarden</a:t>
            </a:r>
          </a:p>
          <a:p>
            <a:r>
              <a:rPr lang="nl-NL" dirty="0" smtClean="0"/>
              <a:t>Gebruik </a:t>
            </a:r>
            <a:r>
              <a:rPr lang="nl-NL" dirty="0" err="1"/>
              <a:t>Modelgedreven</a:t>
            </a:r>
            <a:r>
              <a:rPr lang="nl-NL" dirty="0"/>
              <a:t> </a:t>
            </a:r>
            <a:r>
              <a:rPr lang="nl-NL" dirty="0" smtClean="0"/>
              <a:t>ontwikkelketen inclusief </a:t>
            </a:r>
            <a:r>
              <a:rPr lang="nl-NL" dirty="0" err="1" smtClean="0"/>
              <a:t>tooling</a:t>
            </a:r>
            <a:endParaRPr lang="nl-NL" dirty="0" smtClean="0"/>
          </a:p>
          <a:p>
            <a:r>
              <a:rPr lang="nl-NL" dirty="0" smtClean="0"/>
              <a:t>Ondersteuning vanuit KING</a:t>
            </a:r>
            <a:endParaRPr lang="nl-NL" dirty="0"/>
          </a:p>
          <a:p>
            <a:r>
              <a:rPr lang="nl-NL" dirty="0" smtClean="0"/>
              <a:t>Gebruik Basisentiteiten schema’s</a:t>
            </a:r>
          </a:p>
          <a:p>
            <a:endParaRPr lang="nl-NL" dirty="0"/>
          </a:p>
          <a:p>
            <a:pPr marL="0" indent="0">
              <a:buNone/>
            </a:pPr>
            <a:r>
              <a:rPr lang="nl-NL" dirty="0"/>
              <a:t>Beheerders van andere StUF standaarden stellen </a:t>
            </a:r>
            <a:r>
              <a:rPr lang="nl-NL" dirty="0" smtClean="0"/>
              <a:t>een </a:t>
            </a:r>
            <a:r>
              <a:rPr lang="nl-NL" dirty="0"/>
              <a:t>planning op en communiceren die aan de regiegroep.</a:t>
            </a:r>
          </a:p>
          <a:p>
            <a:endParaRPr lang="nl-NL" dirty="0"/>
          </a:p>
          <a:p>
            <a:pPr marL="0" indent="0">
              <a:buNone/>
            </a:pPr>
            <a:endParaRPr lang="nl-NL" dirty="0"/>
          </a:p>
        </p:txBody>
      </p:sp>
    </p:spTree>
    <p:extLst>
      <p:ext uri="{BB962C8B-B14F-4D97-AF65-F5344CB8AC3E}">
        <p14:creationId xmlns:p14="http://schemas.microsoft.com/office/powerpoint/2010/main" val="886545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vraagt dat van deze werkgroep?</a:t>
            </a:r>
            <a:endParaRPr lang="nl-NL" dirty="0"/>
          </a:p>
        </p:txBody>
      </p:sp>
      <p:sp>
        <p:nvSpPr>
          <p:cNvPr id="3" name="Tijdelijke aanduiding voor inhoud 2"/>
          <p:cNvSpPr>
            <a:spLocks noGrp="1"/>
          </p:cNvSpPr>
          <p:nvPr>
            <p:ph idx="1"/>
          </p:nvPr>
        </p:nvSpPr>
        <p:spPr/>
        <p:txBody>
          <a:bodyPr/>
          <a:lstStyle/>
          <a:p>
            <a:r>
              <a:rPr lang="nl-NL" dirty="0" smtClean="0"/>
              <a:t>Bepalen</a:t>
            </a:r>
            <a:r>
              <a:rPr lang="nl-NL" dirty="0"/>
              <a:t>: willen we een update of </a:t>
            </a:r>
            <a:r>
              <a:rPr lang="nl-NL" dirty="0" smtClean="0"/>
              <a:t>upgrade</a:t>
            </a:r>
            <a:br>
              <a:rPr lang="nl-NL" dirty="0" smtClean="0"/>
            </a:br>
            <a:endParaRPr lang="nl-NL" dirty="0"/>
          </a:p>
          <a:p>
            <a:r>
              <a:rPr lang="nl-NL" dirty="0" smtClean="0"/>
              <a:t>Bepalen</a:t>
            </a:r>
            <a:r>
              <a:rPr lang="nl-NL" dirty="0"/>
              <a:t>: wanneer willen we deze uitvoeren (behoefte aan RGBZ2.0 entiteiten / nieuwe onderlaag functionaliteit</a:t>
            </a:r>
            <a:r>
              <a:rPr lang="nl-NL" dirty="0" smtClean="0"/>
              <a:t>)</a:t>
            </a:r>
          </a:p>
          <a:p>
            <a:endParaRPr lang="nl-NL" dirty="0"/>
          </a:p>
          <a:p>
            <a:r>
              <a:rPr lang="nl-NL" dirty="0" smtClean="0"/>
              <a:t>Nadenken over mogelijke opdeling van de huidige ZDS in meerdere koppelvlakken.</a:t>
            </a:r>
            <a:br>
              <a:rPr lang="nl-NL" dirty="0" smtClean="0"/>
            </a:br>
            <a:endParaRPr lang="nl-NL" dirty="0"/>
          </a:p>
          <a:p>
            <a:r>
              <a:rPr lang="nl-NL" dirty="0" smtClean="0"/>
              <a:t>Controle </a:t>
            </a:r>
            <a:r>
              <a:rPr lang="nl-NL" dirty="0"/>
              <a:t>schema’s</a:t>
            </a:r>
          </a:p>
          <a:p>
            <a:endParaRPr lang="nl-NL" dirty="0"/>
          </a:p>
        </p:txBody>
      </p:sp>
    </p:spTree>
    <p:extLst>
      <p:ext uri="{BB962C8B-B14F-4D97-AF65-F5344CB8AC3E}">
        <p14:creationId xmlns:p14="http://schemas.microsoft.com/office/powerpoint/2010/main" val="4244337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438400" y="947738"/>
            <a:ext cx="4267200" cy="496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4914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Projectmatige uitgangspunten</a:t>
            </a:r>
            <a:endParaRPr lang="nl-NL" dirty="0"/>
          </a:p>
        </p:txBody>
      </p:sp>
      <p:sp>
        <p:nvSpPr>
          <p:cNvPr id="3" name="Tijdelijke aanduiding voor inhoud 2"/>
          <p:cNvSpPr>
            <a:spLocks noGrp="1"/>
          </p:cNvSpPr>
          <p:nvPr>
            <p:ph idx="1"/>
          </p:nvPr>
        </p:nvSpPr>
        <p:spPr>
          <a:xfrm>
            <a:off x="467544" y="980728"/>
            <a:ext cx="8352928" cy="5256584"/>
          </a:xfrm>
        </p:spPr>
        <p:txBody>
          <a:bodyPr>
            <a:noAutofit/>
          </a:bodyPr>
          <a:lstStyle/>
          <a:p>
            <a:r>
              <a:rPr lang="nl-NL" sz="1900" dirty="0" smtClean="0"/>
              <a:t>In </a:t>
            </a:r>
            <a:r>
              <a:rPr lang="nl-NL" sz="1900" dirty="0"/>
              <a:t>principe </a:t>
            </a:r>
            <a:r>
              <a:rPr lang="nl-NL" sz="1900" dirty="0" smtClean="0"/>
              <a:t>gaan we uit van een </a:t>
            </a:r>
            <a:r>
              <a:rPr lang="nl-NL" sz="1900" dirty="0"/>
              <a:t>update van bestaande </a:t>
            </a:r>
            <a:r>
              <a:rPr lang="nl-NL" sz="1900" dirty="0" smtClean="0"/>
              <a:t>eindproductstandaarden </a:t>
            </a:r>
            <a:r>
              <a:rPr lang="nl-NL" sz="1900" dirty="0"/>
              <a:t>die bij KING in beheer zijn</a:t>
            </a:r>
            <a:r>
              <a:rPr lang="nl-NL" sz="1900" dirty="0" smtClean="0"/>
              <a:t>. </a:t>
            </a:r>
            <a:br>
              <a:rPr lang="nl-NL" sz="1900" dirty="0" smtClean="0"/>
            </a:br>
            <a:r>
              <a:rPr lang="nl-NL" sz="1900" dirty="0" smtClean="0"/>
              <a:t>Regiegroep </a:t>
            </a:r>
            <a:r>
              <a:rPr lang="nl-NL" sz="1900" dirty="0"/>
              <a:t>beslist, op basis van advies vanuit </a:t>
            </a:r>
            <a:r>
              <a:rPr lang="nl-NL" sz="1900" dirty="0" smtClean="0"/>
              <a:t>werkgroep, </a:t>
            </a:r>
            <a:r>
              <a:rPr lang="nl-NL" sz="1900" dirty="0"/>
              <a:t>of we </a:t>
            </a:r>
            <a:r>
              <a:rPr lang="nl-NL" sz="1900" dirty="0" smtClean="0"/>
              <a:t>over </a:t>
            </a:r>
            <a:r>
              <a:rPr lang="nl-NL" sz="1900" dirty="0"/>
              <a:t>gaan op een upgrade</a:t>
            </a:r>
            <a:r>
              <a:rPr lang="nl-NL" sz="1900" dirty="0" smtClean="0"/>
              <a:t>.</a:t>
            </a:r>
          </a:p>
          <a:p>
            <a:r>
              <a:rPr lang="nl-NL" sz="1900" dirty="0" smtClean="0"/>
              <a:t>Beperkte functionele uitbreiding t.b.v. </a:t>
            </a:r>
            <a:r>
              <a:rPr lang="nl-NL" sz="1900" dirty="0"/>
              <a:t>landelijke ontwikkelingen en </a:t>
            </a:r>
            <a:r>
              <a:rPr lang="nl-NL" sz="1900" dirty="0" smtClean="0"/>
              <a:t>vragen </a:t>
            </a:r>
            <a:r>
              <a:rPr lang="nl-NL" sz="1900" dirty="0"/>
              <a:t>vanuit het collectief van gemeenten </a:t>
            </a:r>
            <a:endParaRPr lang="nl-NL" sz="1900" dirty="0" smtClean="0"/>
          </a:p>
          <a:p>
            <a:r>
              <a:rPr lang="nl-NL" sz="1900" dirty="0" smtClean="0"/>
              <a:t>Scope </a:t>
            </a:r>
            <a:r>
              <a:rPr lang="nl-NL" sz="1900" dirty="0"/>
              <a:t>van </a:t>
            </a:r>
            <a:r>
              <a:rPr lang="nl-NL" sz="1900" dirty="0" smtClean="0"/>
              <a:t>het </a:t>
            </a:r>
            <a:r>
              <a:rPr lang="nl-NL" sz="1900" dirty="0"/>
              <a:t>projectplan is vertrekpunt. Aanvullingen daarop (zoals upgrade of </a:t>
            </a:r>
            <a:r>
              <a:rPr lang="nl-NL" sz="1900" dirty="0" smtClean="0"/>
              <a:t>risico’s</a:t>
            </a:r>
            <a:r>
              <a:rPr lang="nl-NL" sz="1900" dirty="0"/>
              <a:t>) leggen we voor aan de regiegroep.</a:t>
            </a:r>
          </a:p>
          <a:p>
            <a:r>
              <a:rPr lang="nl-NL" sz="1900" dirty="0" smtClean="0"/>
              <a:t>Prioriteitstelling </a:t>
            </a:r>
            <a:r>
              <a:rPr lang="nl-NL" sz="1900" dirty="0"/>
              <a:t>van </a:t>
            </a:r>
            <a:r>
              <a:rPr lang="nl-NL" sz="1900" dirty="0" smtClean="0"/>
              <a:t>eindproductstandaarden </a:t>
            </a:r>
            <a:r>
              <a:rPr lang="nl-NL" sz="1900" dirty="0"/>
              <a:t>(bij KING in beheer) is keuze van regiegroep</a:t>
            </a:r>
            <a:r>
              <a:rPr lang="nl-NL" sz="1900" dirty="0" smtClean="0"/>
              <a:t>.</a:t>
            </a:r>
          </a:p>
          <a:p>
            <a:r>
              <a:rPr lang="nl-NL" sz="1900" dirty="0"/>
              <a:t>Voortgang en belangrijke issues leggen we aan de regiegroep voor</a:t>
            </a:r>
            <a:r>
              <a:rPr lang="nl-NL" sz="1900" dirty="0" smtClean="0"/>
              <a:t>. Indien </a:t>
            </a:r>
            <a:r>
              <a:rPr lang="nl-NL" sz="1900" dirty="0"/>
              <a:t>de voortgang van de verandering daarom vraagt organiseren we extra overlegmomenten of afstemming via de mail/telefoon</a:t>
            </a:r>
            <a:r>
              <a:rPr lang="nl-NL" sz="1900" dirty="0" smtClean="0"/>
              <a:t>.</a:t>
            </a:r>
          </a:p>
          <a:p>
            <a:r>
              <a:rPr lang="nl-NL" sz="1900" dirty="0" smtClean="0"/>
              <a:t>Vangnetconstructie om tijdelijke standaarden t.b.v. gebruik RSGB3 en RGBZ2 mogelijk maken.</a:t>
            </a:r>
          </a:p>
          <a:p>
            <a:r>
              <a:rPr lang="nl-NL" sz="1900" dirty="0"/>
              <a:t>Beheerders van andere StUF standaarden stellen </a:t>
            </a:r>
            <a:r>
              <a:rPr lang="nl-NL" sz="1900" dirty="0" smtClean="0"/>
              <a:t>een planning </a:t>
            </a:r>
            <a:r>
              <a:rPr lang="nl-NL" sz="1900" dirty="0"/>
              <a:t>op en communiceren die aan de regiegroep.</a:t>
            </a:r>
          </a:p>
          <a:p>
            <a:endParaRPr lang="nl-NL" sz="1900" dirty="0"/>
          </a:p>
        </p:txBody>
      </p:sp>
    </p:spTree>
    <p:extLst>
      <p:ext uri="{BB962C8B-B14F-4D97-AF65-F5344CB8AC3E}">
        <p14:creationId xmlns:p14="http://schemas.microsoft.com/office/powerpoint/2010/main" val="2209376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20000" y="260648"/>
            <a:ext cx="8100472" cy="792163"/>
          </a:xfrm>
        </p:spPr>
        <p:txBody>
          <a:bodyPr/>
          <a:lstStyle/>
          <a:p>
            <a:r>
              <a:rPr lang="nl-NL" sz="2400" dirty="0" smtClean="0"/>
              <a:t>Elf richtinggevende afspraken van Regiegroep tot nu toe </a:t>
            </a:r>
            <a:endParaRPr lang="nl-NL" sz="2400" dirty="0"/>
          </a:p>
        </p:txBody>
      </p:sp>
      <p:sp>
        <p:nvSpPr>
          <p:cNvPr id="3" name="Tijdelijke aanduiding voor inhoud 2"/>
          <p:cNvSpPr>
            <a:spLocks noGrp="1"/>
          </p:cNvSpPr>
          <p:nvPr>
            <p:ph idx="1"/>
          </p:nvPr>
        </p:nvSpPr>
        <p:spPr>
          <a:xfrm>
            <a:off x="251520" y="1124744"/>
            <a:ext cx="8712968" cy="4608000"/>
          </a:xfrm>
        </p:spPr>
        <p:txBody>
          <a:bodyPr/>
          <a:lstStyle/>
          <a:p>
            <a:pPr marL="457200" indent="-457200">
              <a:buFont typeface="+mj-lt"/>
              <a:buAutoNum type="arabicPeriod"/>
            </a:pPr>
            <a:r>
              <a:rPr lang="nl-NL" sz="1500" dirty="0" smtClean="0"/>
              <a:t>Meer </a:t>
            </a:r>
            <a:r>
              <a:rPr lang="nl-NL" sz="1500" dirty="0"/>
              <a:t>eindproduct </a:t>
            </a:r>
            <a:r>
              <a:rPr lang="nl-NL" sz="1500" dirty="0" smtClean="0"/>
              <a:t>standaarden worden ontwikkeld </a:t>
            </a:r>
            <a:r>
              <a:rPr lang="nl-NL" sz="1500" dirty="0"/>
              <a:t>die toegesneden zijn op bepaalde ketens/werkingsgebieden die op termijn halffabricaat standaarden (BG, ZKN) vervangen</a:t>
            </a:r>
          </a:p>
          <a:p>
            <a:pPr marL="457200" indent="-457200">
              <a:buFont typeface="+mj-lt"/>
              <a:buAutoNum type="arabicPeriod"/>
            </a:pPr>
            <a:r>
              <a:rPr lang="nl-NL" sz="1500" dirty="0" err="1" smtClean="0"/>
              <a:t>StUF</a:t>
            </a:r>
            <a:r>
              <a:rPr lang="nl-NL" sz="1500" dirty="0" smtClean="0"/>
              <a:t> als open standaard op de pas-toe-leg-uit lijst blijft</a:t>
            </a:r>
          </a:p>
          <a:p>
            <a:pPr marL="457200" indent="-457200">
              <a:buFont typeface="+mj-lt"/>
              <a:buAutoNum type="arabicPeriod"/>
            </a:pPr>
            <a:r>
              <a:rPr lang="nl-NL" sz="1500" dirty="0" smtClean="0"/>
              <a:t>Informatie betekenisvol wordt uitgewisseld en RSGB</a:t>
            </a:r>
            <a:r>
              <a:rPr lang="nl-NL" sz="1500" dirty="0"/>
              <a:t>, RGBZ en </a:t>
            </a:r>
            <a:r>
              <a:rPr lang="nl-NL" sz="1500" dirty="0" smtClean="0"/>
              <a:t>IM-ZTC gebruikt worden als </a:t>
            </a:r>
            <a:r>
              <a:rPr lang="nl-NL" sz="1500" dirty="0"/>
              <a:t>“semantische grondstof</a:t>
            </a:r>
            <a:r>
              <a:rPr lang="nl-NL" sz="1500" dirty="0" smtClean="0"/>
              <a:t>” voor opgenomen basis- en zaakgegevens</a:t>
            </a:r>
            <a:endParaRPr lang="nl-NL" sz="1500" dirty="0"/>
          </a:p>
          <a:p>
            <a:pPr marL="457200" indent="-457200">
              <a:buFont typeface="+mj-lt"/>
              <a:buAutoNum type="arabicPeriod"/>
            </a:pPr>
            <a:r>
              <a:rPr lang="nl-NL" sz="1500" dirty="0" smtClean="0"/>
              <a:t>Waar mogelijk (her)gebruik gemaakt, geharmoniseerd en/of aangesloten wordt op andere relevante internationale, nationale en domein standaarden </a:t>
            </a:r>
            <a:r>
              <a:rPr lang="nl-NL" sz="1500" dirty="0"/>
              <a:t>(W3C, CMIS, </a:t>
            </a:r>
            <a:r>
              <a:rPr lang="nl-NL" sz="1500" dirty="0" err="1"/>
              <a:t>Geo</a:t>
            </a:r>
            <a:r>
              <a:rPr lang="nl-NL" sz="1500" dirty="0"/>
              <a:t>, </a:t>
            </a:r>
            <a:r>
              <a:rPr lang="nl-NL" sz="1500" dirty="0" err="1"/>
              <a:t>Digikoppeling</a:t>
            </a:r>
            <a:r>
              <a:rPr lang="nl-NL" sz="1500" dirty="0"/>
              <a:t>, </a:t>
            </a:r>
            <a:r>
              <a:rPr lang="nl-NL" sz="1500" dirty="0" err="1" smtClean="0"/>
              <a:t>iWMO</a:t>
            </a:r>
            <a:r>
              <a:rPr lang="nl-NL" sz="1500" dirty="0" smtClean="0"/>
              <a:t>/</a:t>
            </a:r>
            <a:r>
              <a:rPr lang="nl-NL" sz="1500" dirty="0" err="1" smtClean="0"/>
              <a:t>iJW</a:t>
            </a:r>
            <a:r>
              <a:rPr lang="nl-NL" sz="1500" dirty="0"/>
              <a:t>, </a:t>
            </a:r>
            <a:r>
              <a:rPr lang="nl-NL" sz="1500" dirty="0" err="1"/>
              <a:t>enz</a:t>
            </a:r>
            <a:r>
              <a:rPr lang="nl-NL" sz="1500" dirty="0" smtClean="0"/>
              <a:t>)</a:t>
            </a:r>
            <a:r>
              <a:rPr lang="nl-NL" sz="1500" dirty="0"/>
              <a:t> </a:t>
            </a:r>
            <a:endParaRPr lang="nl-NL" sz="1500" dirty="0" smtClean="0"/>
          </a:p>
          <a:p>
            <a:pPr marL="457200" indent="-457200">
              <a:buFont typeface="+mj-lt"/>
              <a:buAutoNum type="arabicPeriod"/>
            </a:pPr>
            <a:r>
              <a:rPr lang="nl-NL" sz="1500" dirty="0" smtClean="0"/>
              <a:t>De familie een samenhangend, consistent geheel blijft waarvan het beheer geborgd is door te werken conform de familiecriteria en het </a:t>
            </a:r>
            <a:r>
              <a:rPr lang="nl-NL" sz="1500" dirty="0"/>
              <a:t>beheermodel. </a:t>
            </a:r>
            <a:endParaRPr lang="nl-NL" sz="1500" dirty="0" smtClean="0"/>
          </a:p>
          <a:p>
            <a:pPr marL="457200" indent="-457200">
              <a:buFont typeface="+mj-lt"/>
              <a:buAutoNum type="arabicPeriod"/>
            </a:pPr>
            <a:r>
              <a:rPr lang="nl-NL" sz="1500" dirty="0" smtClean="0"/>
              <a:t>Bijgedragen wordt aan </a:t>
            </a:r>
            <a:r>
              <a:rPr lang="nl-NL" sz="1500" dirty="0"/>
              <a:t>innovatie, lagere kosten, keuzevrijheid van leveranciers, interoperabiliteit en </a:t>
            </a:r>
            <a:r>
              <a:rPr lang="nl-NL" sz="1500" dirty="0" smtClean="0"/>
              <a:t>marktwerking en transparantie. </a:t>
            </a:r>
          </a:p>
          <a:p>
            <a:pPr marL="457200" indent="-457200">
              <a:buFont typeface="+mj-lt"/>
              <a:buAutoNum type="arabicPeriod"/>
            </a:pPr>
            <a:r>
              <a:rPr lang="nl-NL" sz="1500" dirty="0" smtClean="0"/>
              <a:t>De op StUF gebaseerde koppelingen/services zijn functioneel gestandaardiseerd en technisch geschikt voor gebruik op de platforms van de afnemers</a:t>
            </a:r>
            <a:endParaRPr lang="nl-NL" sz="1500" dirty="0"/>
          </a:p>
          <a:p>
            <a:pPr marL="457200" indent="-457200">
              <a:buFont typeface="+mj-lt"/>
              <a:buAutoNum type="arabicPeriod"/>
            </a:pPr>
            <a:r>
              <a:rPr lang="nl-NL" sz="1500" dirty="0" smtClean="0"/>
              <a:t>Uitbreidingen en vernieuwingen in </a:t>
            </a:r>
            <a:r>
              <a:rPr lang="nl-NL" sz="1500" dirty="0" err="1" smtClean="0"/>
              <a:t>StUF</a:t>
            </a:r>
            <a:r>
              <a:rPr lang="nl-NL" sz="1500" dirty="0" smtClean="0"/>
              <a:t> zijn op tijd klaar voor grote veranderingen </a:t>
            </a:r>
          </a:p>
          <a:p>
            <a:pPr marL="457200" indent="-457200">
              <a:buFont typeface="+mj-lt"/>
              <a:buAutoNum type="arabicPeriod"/>
            </a:pPr>
            <a:r>
              <a:rPr lang="nl-NL" sz="1500" dirty="0" smtClean="0"/>
              <a:t>Gemeenten, ketenpartners en leveranciers worden gestimuleerd releasematig te werken zodat tempo verschillen worden verkleind</a:t>
            </a:r>
          </a:p>
          <a:p>
            <a:pPr marL="457200" indent="-457200">
              <a:buFont typeface="+mj-lt"/>
              <a:buAutoNum type="arabicPeriod"/>
            </a:pPr>
            <a:r>
              <a:rPr lang="nl-NL" sz="1500" dirty="0" smtClean="0"/>
              <a:t>Implementaties/migraties kunnen beheerst en per werkingsgebied worden uitgevoerd</a:t>
            </a:r>
          </a:p>
          <a:p>
            <a:pPr marL="457200" indent="-457200">
              <a:buFont typeface="+mj-lt"/>
              <a:buAutoNum type="arabicPeriod"/>
            </a:pPr>
            <a:r>
              <a:rPr lang="nl-NL" sz="1500" dirty="0" smtClean="0"/>
              <a:t>Regiegroep meer regie voert en rekening houdt met meerdere belangen en perspectieven waarbij KING faciliteert en adviseert.</a:t>
            </a:r>
          </a:p>
        </p:txBody>
      </p:sp>
    </p:spTree>
    <p:extLst>
      <p:ext uri="{BB962C8B-B14F-4D97-AF65-F5344CB8AC3E}">
        <p14:creationId xmlns:p14="http://schemas.microsoft.com/office/powerpoint/2010/main" val="412642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RGBZ 2 en zaakgericht werken in keten</a:t>
            </a:r>
            <a:endParaRPr lang="en-US" dirty="0"/>
          </a:p>
        </p:txBody>
      </p:sp>
      <p:sp>
        <p:nvSpPr>
          <p:cNvPr id="3" name="Tijdelijke aanduiding voor inhoud 2"/>
          <p:cNvSpPr>
            <a:spLocks noGrp="1"/>
          </p:cNvSpPr>
          <p:nvPr>
            <p:ph idx="1"/>
          </p:nvPr>
        </p:nvSpPr>
        <p:spPr/>
        <p:txBody>
          <a:bodyPr/>
          <a:lstStyle/>
          <a:p>
            <a:endParaRPr lang="en-US" dirty="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25</a:t>
            </a:fld>
            <a:endParaRPr lang="nl-NL"/>
          </a:p>
        </p:txBody>
      </p:sp>
    </p:spTree>
    <p:extLst>
      <p:ext uri="{BB962C8B-B14F-4D97-AF65-F5344CB8AC3E}">
        <p14:creationId xmlns:p14="http://schemas.microsoft.com/office/powerpoint/2010/main" val="1558624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Belangrijkste wijzigingen RGBZ 2.0</a:t>
            </a:r>
          </a:p>
        </p:txBody>
      </p:sp>
      <p:sp>
        <p:nvSpPr>
          <p:cNvPr id="2" name="Tijdelijke aanduiding voor inhoud 1"/>
          <p:cNvSpPr>
            <a:spLocks noGrp="1"/>
          </p:cNvSpPr>
          <p:nvPr>
            <p:ph idx="1"/>
          </p:nvPr>
        </p:nvSpPr>
        <p:spPr/>
        <p:txBody>
          <a:bodyPr/>
          <a:lstStyle/>
          <a:p>
            <a:pPr marL="0" lvl="0" indent="0">
              <a:buNone/>
            </a:pPr>
            <a:r>
              <a:rPr lang="nl-NL" sz="1800" i="1" dirty="0">
                <a:hlinkClick r:id="rId3"/>
              </a:rPr>
              <a:t>http://</a:t>
            </a:r>
            <a:r>
              <a:rPr lang="nl-NL" sz="1800" i="1" dirty="0" smtClean="0">
                <a:hlinkClick r:id="rId3"/>
              </a:rPr>
              <a:t>gemmaonline.nl/index.php/RGBZ_2.0_in_ontwikkeling</a:t>
            </a:r>
            <a:r>
              <a:rPr lang="nl-NL" sz="1800" i="1" dirty="0" smtClean="0"/>
              <a:t> </a:t>
            </a:r>
            <a:endParaRPr lang="nl-NL" sz="1800" i="1" dirty="0"/>
          </a:p>
          <a:p>
            <a:pPr marL="457200" lvl="0" indent="-457200">
              <a:buFont typeface="+mj-lt"/>
              <a:buAutoNum type="arabicPeriod"/>
            </a:pPr>
            <a:r>
              <a:rPr lang="nl-NL" sz="2000" i="1" dirty="0" smtClean="0"/>
              <a:t>Aanscherping </a:t>
            </a:r>
            <a:r>
              <a:rPr lang="nl-NL" sz="2000" i="1" dirty="0"/>
              <a:t>zaak, deelzaak en gerelateerde zaak</a:t>
            </a:r>
            <a:endParaRPr lang="nl-NL" sz="2000" dirty="0"/>
          </a:p>
          <a:p>
            <a:pPr marL="457200" lvl="0" indent="-457200">
              <a:buFont typeface="+mj-lt"/>
              <a:buAutoNum type="arabicPeriod"/>
            </a:pPr>
            <a:r>
              <a:rPr lang="nl-NL" sz="2000" i="1" dirty="0" smtClean="0"/>
              <a:t>Unieke </a:t>
            </a:r>
            <a:r>
              <a:rPr lang="nl-NL" sz="2000" i="1" dirty="0"/>
              <a:t>aanduidingen van objecttypen</a:t>
            </a:r>
            <a:endParaRPr lang="nl-NL" sz="2000" dirty="0"/>
          </a:p>
          <a:p>
            <a:pPr marL="457200" lvl="0" indent="-457200">
              <a:buFont typeface="+mj-lt"/>
              <a:buAutoNum type="arabicPeriod"/>
            </a:pPr>
            <a:r>
              <a:rPr lang="nl-NL" sz="2000" i="1" dirty="0" smtClean="0"/>
              <a:t>Aansluiting </a:t>
            </a:r>
            <a:r>
              <a:rPr lang="nl-NL" sz="2000" i="1" dirty="0"/>
              <a:t>op de ‘Baseline Informatiehuishouding’</a:t>
            </a:r>
            <a:endParaRPr lang="nl-NL" sz="2000" dirty="0"/>
          </a:p>
          <a:p>
            <a:pPr marL="457200" lvl="0" indent="-457200">
              <a:buFont typeface="+mj-lt"/>
              <a:buAutoNum type="arabicPeriod"/>
            </a:pPr>
            <a:r>
              <a:rPr lang="nl-NL" sz="2000" i="1" dirty="0" smtClean="0"/>
              <a:t>Harmonisatie </a:t>
            </a:r>
            <a:r>
              <a:rPr lang="nl-NL" sz="2000" i="1" dirty="0"/>
              <a:t>met het Toepassingsprofiel Metadatering Lokale Overheden (TMLO)</a:t>
            </a:r>
            <a:endParaRPr lang="nl-NL" sz="2000" dirty="0"/>
          </a:p>
          <a:p>
            <a:pPr marL="457200" lvl="0" indent="-457200">
              <a:buFont typeface="+mj-lt"/>
              <a:buAutoNum type="arabicPeriod"/>
            </a:pPr>
            <a:r>
              <a:rPr lang="nl-NL" sz="2000" i="1" dirty="0" smtClean="0"/>
              <a:t>Modellering </a:t>
            </a:r>
            <a:r>
              <a:rPr lang="nl-NL" sz="2000" i="1" dirty="0"/>
              <a:t>klantcontacten</a:t>
            </a:r>
            <a:endParaRPr lang="nl-NL" sz="2000" dirty="0"/>
          </a:p>
          <a:p>
            <a:pPr marL="457200" lvl="0" indent="-457200">
              <a:buFont typeface="+mj-lt"/>
              <a:buAutoNum type="arabicPeriod"/>
            </a:pPr>
            <a:r>
              <a:rPr lang="nl-NL" sz="2000" i="1" dirty="0" smtClean="0"/>
              <a:t>Optimalisatie </a:t>
            </a:r>
            <a:r>
              <a:rPr lang="nl-NL" sz="2000" i="1" dirty="0"/>
              <a:t>van waardenlijsten</a:t>
            </a:r>
            <a:endParaRPr lang="nl-NL" sz="2000" dirty="0"/>
          </a:p>
          <a:p>
            <a:pPr marL="457200" lvl="0" indent="-457200">
              <a:buFont typeface="+mj-lt"/>
              <a:buAutoNum type="arabicPeriod"/>
            </a:pPr>
            <a:r>
              <a:rPr lang="nl-NL" sz="2000" i="1" dirty="0" smtClean="0"/>
              <a:t>Aanpassing </a:t>
            </a:r>
            <a:r>
              <a:rPr lang="nl-NL" sz="2000" i="1" dirty="0"/>
              <a:t>op versie 2.1 van de Zaaktypecatalogus (ZTC2)</a:t>
            </a:r>
            <a:endParaRPr lang="nl-NL" sz="2000" dirty="0"/>
          </a:p>
          <a:p>
            <a:pPr marL="457200" indent="-457200">
              <a:buFont typeface="+mj-lt"/>
              <a:buAutoNum type="arabicPeriod"/>
            </a:pPr>
            <a:r>
              <a:rPr lang="nl-NL" sz="2000" i="1" dirty="0" smtClean="0"/>
              <a:t>Aanpassing </a:t>
            </a:r>
            <a:r>
              <a:rPr lang="nl-NL" sz="2000" i="1" dirty="0"/>
              <a:t>modellering zaakgeometrie</a:t>
            </a:r>
            <a:endParaRPr lang="nl-NL" sz="2000" dirty="0"/>
          </a:p>
          <a:p>
            <a:pPr marL="457200" indent="-457200">
              <a:buFont typeface="+mj-lt"/>
              <a:buAutoNum type="arabicPeriod"/>
            </a:pPr>
            <a:r>
              <a:rPr lang="nl-NL" sz="2000" i="1" dirty="0" smtClean="0"/>
              <a:t>Afzender </a:t>
            </a:r>
            <a:r>
              <a:rPr lang="nl-NL" sz="2000" i="1" dirty="0"/>
              <a:t>en geadresseerde van informatieobject</a:t>
            </a:r>
            <a:endParaRPr lang="nl-NL" sz="2000" dirty="0"/>
          </a:p>
          <a:p>
            <a:endParaRPr lang="en-US" dirty="0"/>
          </a:p>
        </p:txBody>
      </p:sp>
    </p:spTree>
    <p:extLst>
      <p:ext uri="{BB962C8B-B14F-4D97-AF65-F5344CB8AC3E}">
        <p14:creationId xmlns:p14="http://schemas.microsoft.com/office/powerpoint/2010/main" val="2870585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Belangrijkste wijzigingen RGBZ 2.0</a:t>
            </a:r>
          </a:p>
        </p:txBody>
      </p:sp>
      <p:sp>
        <p:nvSpPr>
          <p:cNvPr id="2" name="Tijdelijke aanduiding voor inhoud 1"/>
          <p:cNvSpPr>
            <a:spLocks noGrp="1"/>
          </p:cNvSpPr>
          <p:nvPr>
            <p:ph idx="1"/>
          </p:nvPr>
        </p:nvSpPr>
        <p:spPr/>
        <p:txBody>
          <a:bodyPr/>
          <a:lstStyle/>
          <a:p>
            <a:pPr marL="0" indent="0">
              <a:buNone/>
            </a:pPr>
            <a:r>
              <a:rPr lang="nl-NL" i="1" dirty="0" smtClean="0"/>
              <a:t>1. Aanscherping </a:t>
            </a:r>
            <a:r>
              <a:rPr lang="nl-NL" i="1" dirty="0"/>
              <a:t>zaak, deelzaak en gerelateerde </a:t>
            </a:r>
            <a:r>
              <a:rPr lang="nl-NL" i="1" dirty="0" smtClean="0"/>
              <a:t>zaak</a:t>
            </a:r>
          </a:p>
          <a:p>
            <a:pPr marL="0" indent="0">
              <a:buNone/>
            </a:pPr>
            <a:r>
              <a:rPr lang="nl-NL" sz="2000" dirty="0" smtClean="0"/>
              <a:t>In </a:t>
            </a:r>
            <a:r>
              <a:rPr lang="nl-NL" sz="2000" dirty="0"/>
              <a:t>de praktijk blijkt het niet eenduidig te zijn wat het begin en einde van een zaak vormt, wanneer deelzaken toegepast worden en wat de rol is van gerelateerde zaken. De ene organisatie gaat daar anders mee om dan de andere. Bij de uitwisseling van informatie over zaken en bij het samenwerken aan zaken in ketens kan dit tot problemen leiden. Het model, definities en toelichtingen hebben we hierop aangepast en aangescherpt (zie vooral par. 2.14.1</a:t>
            </a:r>
            <a:r>
              <a:rPr lang="nl-NL" sz="2000" dirty="0" smtClean="0"/>
              <a:t>)</a:t>
            </a:r>
          </a:p>
          <a:p>
            <a:pPr marL="0" indent="0">
              <a:buNone/>
            </a:pPr>
            <a:endParaRPr lang="nl-NL" sz="2000" dirty="0" smtClean="0"/>
          </a:p>
          <a:p>
            <a:pPr marL="0" indent="0">
              <a:buNone/>
            </a:pPr>
            <a:r>
              <a:rPr lang="nl-NL" sz="2000" dirty="0"/>
              <a:t>Betreft berichten: </a:t>
            </a:r>
            <a:r>
              <a:rPr lang="nl-NL" sz="2000" dirty="0" err="1"/>
              <a:t>creeerZaak</a:t>
            </a:r>
            <a:r>
              <a:rPr lang="nl-NL" sz="2000" dirty="0"/>
              <a:t>, </a:t>
            </a:r>
            <a:r>
              <a:rPr lang="nl-NL" sz="2000" dirty="0" err="1"/>
              <a:t>geefZaakDetails</a:t>
            </a:r>
            <a:r>
              <a:rPr lang="nl-NL" sz="2000" dirty="0"/>
              <a:t>, </a:t>
            </a:r>
            <a:r>
              <a:rPr lang="nl-NL" sz="2000" dirty="0" err="1" smtClean="0"/>
              <a:t>updateZaak</a:t>
            </a:r>
            <a:endParaRPr lang="en-US" sz="2000" dirty="0"/>
          </a:p>
        </p:txBody>
      </p:sp>
    </p:spTree>
    <p:extLst>
      <p:ext uri="{BB962C8B-B14F-4D97-AF65-F5344CB8AC3E}">
        <p14:creationId xmlns:p14="http://schemas.microsoft.com/office/powerpoint/2010/main" val="276516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Belangrijkste wijzigingen RGBZ 2.0</a:t>
            </a:r>
          </a:p>
        </p:txBody>
      </p:sp>
      <p:sp>
        <p:nvSpPr>
          <p:cNvPr id="2" name="Tijdelijke aanduiding voor inhoud 1"/>
          <p:cNvSpPr>
            <a:spLocks noGrp="1"/>
          </p:cNvSpPr>
          <p:nvPr>
            <p:ph idx="1"/>
          </p:nvPr>
        </p:nvSpPr>
        <p:spPr/>
        <p:txBody>
          <a:bodyPr/>
          <a:lstStyle/>
          <a:p>
            <a:pPr marL="0" indent="0">
              <a:buNone/>
            </a:pPr>
            <a:r>
              <a:rPr lang="nl-NL" i="1" dirty="0" smtClean="0"/>
              <a:t>2. </a:t>
            </a:r>
            <a:r>
              <a:rPr lang="nl-NL" i="1" dirty="0"/>
              <a:t>Unieke aanduidingen van objecttypen</a:t>
            </a:r>
            <a:endParaRPr lang="nl-NL" i="1" dirty="0" smtClean="0"/>
          </a:p>
          <a:p>
            <a:pPr marL="0" indent="0">
              <a:buNone/>
            </a:pPr>
            <a:r>
              <a:rPr lang="nl-NL" sz="2000" dirty="0"/>
              <a:t>Meerdere objecttypen bleken slechts een unieke aanduiding te hebben binnen een </a:t>
            </a:r>
            <a:r>
              <a:rPr lang="nl-NL" sz="2000" dirty="0" err="1"/>
              <a:t>zaakbehandelende</a:t>
            </a:r>
            <a:r>
              <a:rPr lang="nl-NL" sz="2000" dirty="0"/>
              <a:t> organisatie maar niet in ketens van samenwerkende organisaties. Alle objecttypen hebben we voorzien van landelijk unieke aanduidingen. Dit betreft met name ZAAK, INFORMATIEOBJECT, ORGANISATORISCHE EENHEID en MEDEWERKER</a:t>
            </a:r>
            <a:r>
              <a:rPr lang="nl-NL" sz="2000" dirty="0" smtClean="0"/>
              <a:t>.</a:t>
            </a:r>
          </a:p>
          <a:p>
            <a:pPr marL="0" indent="0">
              <a:buNone/>
            </a:pPr>
            <a:endParaRPr lang="nl-NL" sz="2000" dirty="0"/>
          </a:p>
          <a:p>
            <a:pPr marL="0" indent="0">
              <a:buNone/>
            </a:pPr>
            <a:r>
              <a:rPr lang="nl-NL" sz="2000" dirty="0"/>
              <a:t>Betreft berichten: </a:t>
            </a:r>
            <a:r>
              <a:rPr lang="nl-NL" sz="2000" dirty="0" err="1"/>
              <a:t>creeerZaak</a:t>
            </a:r>
            <a:r>
              <a:rPr lang="nl-NL" sz="2000" dirty="0"/>
              <a:t>, </a:t>
            </a:r>
            <a:r>
              <a:rPr lang="nl-NL" sz="2000" dirty="0" err="1"/>
              <a:t>geefZaakDetails</a:t>
            </a:r>
            <a:r>
              <a:rPr lang="nl-NL" sz="2000" dirty="0"/>
              <a:t>, </a:t>
            </a:r>
            <a:r>
              <a:rPr lang="nl-NL" sz="2000" dirty="0" err="1"/>
              <a:t>geefZaakStatus</a:t>
            </a:r>
            <a:r>
              <a:rPr lang="nl-NL" sz="2000" dirty="0"/>
              <a:t>, </a:t>
            </a:r>
            <a:r>
              <a:rPr lang="nl-NL" sz="2000" dirty="0" err="1"/>
              <a:t>actualiseerZaakstatus</a:t>
            </a:r>
            <a:r>
              <a:rPr lang="nl-NL" sz="2000" dirty="0"/>
              <a:t>, </a:t>
            </a:r>
            <a:r>
              <a:rPr lang="nl-NL" sz="2000" dirty="0" err="1" smtClean="0"/>
              <a:t>updateZaak</a:t>
            </a:r>
            <a:r>
              <a:rPr lang="en-US" sz="2000" dirty="0" smtClean="0"/>
              <a:t>, </a:t>
            </a:r>
            <a:r>
              <a:rPr lang="en-US" sz="2000" dirty="0" err="1" smtClean="0"/>
              <a:t>voegZaakdocumentToe</a:t>
            </a:r>
            <a:r>
              <a:rPr lang="en-US" sz="2000" dirty="0" smtClean="0"/>
              <a:t>, </a:t>
            </a:r>
            <a:r>
              <a:rPr lang="en-US" sz="2000" dirty="0" err="1" smtClean="0"/>
              <a:t>maakZaakdocument</a:t>
            </a:r>
            <a:r>
              <a:rPr lang="en-US" sz="2000" dirty="0" smtClean="0"/>
              <a:t>, </a:t>
            </a:r>
            <a:r>
              <a:rPr lang="en-US" sz="2000" dirty="0" err="1" smtClean="0"/>
              <a:t>geefZaakdocumentbewerken</a:t>
            </a:r>
            <a:r>
              <a:rPr lang="en-US" sz="2000" dirty="0" smtClean="0"/>
              <a:t>, </a:t>
            </a:r>
            <a:r>
              <a:rPr lang="en-US" sz="2000" dirty="0" err="1" smtClean="0"/>
              <a:t>geefZaakdocumentlezen</a:t>
            </a:r>
            <a:r>
              <a:rPr lang="en-US" sz="2000" dirty="0" smtClean="0"/>
              <a:t>, </a:t>
            </a:r>
            <a:r>
              <a:rPr lang="en-US" sz="2000" dirty="0" err="1" smtClean="0"/>
              <a:t>updateZaakdocument</a:t>
            </a:r>
            <a:r>
              <a:rPr lang="en-US" sz="2000" dirty="0" smtClean="0"/>
              <a:t>, </a:t>
            </a:r>
            <a:r>
              <a:rPr lang="en-US" sz="2000" dirty="0" err="1" smtClean="0"/>
              <a:t>ontkoppelZaakdocument</a:t>
            </a:r>
            <a:endParaRPr lang="nl-NL" sz="2000" dirty="0" smtClean="0"/>
          </a:p>
        </p:txBody>
      </p:sp>
    </p:spTree>
    <p:extLst>
      <p:ext uri="{BB962C8B-B14F-4D97-AF65-F5344CB8AC3E}">
        <p14:creationId xmlns:p14="http://schemas.microsoft.com/office/powerpoint/2010/main" val="4243004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Belangrijkste wijzigingen RGBZ 2.0</a:t>
            </a:r>
          </a:p>
        </p:txBody>
      </p:sp>
      <p:sp>
        <p:nvSpPr>
          <p:cNvPr id="2" name="Tijdelijke aanduiding voor inhoud 1"/>
          <p:cNvSpPr>
            <a:spLocks noGrp="1"/>
          </p:cNvSpPr>
          <p:nvPr>
            <p:ph idx="1"/>
          </p:nvPr>
        </p:nvSpPr>
        <p:spPr/>
        <p:txBody>
          <a:bodyPr/>
          <a:lstStyle/>
          <a:p>
            <a:pPr marL="0" indent="0">
              <a:buNone/>
            </a:pPr>
            <a:r>
              <a:rPr lang="nl-NL" i="1" dirty="0" smtClean="0"/>
              <a:t>3. </a:t>
            </a:r>
            <a:r>
              <a:rPr lang="nl-NL" i="1" dirty="0"/>
              <a:t>Aansluiting op de ‘Baseline Informatiehuishouding</a:t>
            </a:r>
            <a:r>
              <a:rPr lang="nl-NL" i="1" dirty="0" smtClean="0"/>
              <a:t>’</a:t>
            </a:r>
          </a:p>
          <a:p>
            <a:pPr marL="0" indent="0">
              <a:buNone/>
            </a:pPr>
            <a:r>
              <a:rPr lang="nl-NL" sz="2000" dirty="0"/>
              <a:t>Consequenties hiervan voor het RGBZ zijn de wijziging van het begrip ‘document’ in ‘informatieobject’ en helderheid over de archiefstatus van zaakdossiers en van individuele informatieobjecten (indien het archiefregime daarvan afwijkt van dat van de zaak), niet alleen na afloop maak ook gedurende de behandeling van een zaak (zie vooral par. 2.14.2 en 2.5.4).</a:t>
            </a:r>
            <a:endParaRPr lang="nl-NL" sz="2000" i="1" dirty="0" smtClean="0"/>
          </a:p>
          <a:p>
            <a:pPr marL="0" indent="0">
              <a:buNone/>
            </a:pPr>
            <a:endParaRPr lang="en-US" sz="2000" dirty="0" smtClean="0"/>
          </a:p>
          <a:p>
            <a:pPr marL="0" indent="0">
              <a:buNone/>
            </a:pPr>
            <a:r>
              <a:rPr lang="nl-NL" sz="2000" dirty="0"/>
              <a:t>Betreft berichten: </a:t>
            </a:r>
            <a:r>
              <a:rPr lang="en-US" sz="2000" dirty="0" err="1"/>
              <a:t>voegZaakdocumentToe</a:t>
            </a:r>
            <a:r>
              <a:rPr lang="en-US" sz="2000" dirty="0"/>
              <a:t>, </a:t>
            </a:r>
            <a:r>
              <a:rPr lang="en-US" sz="2000" dirty="0" err="1"/>
              <a:t>maakZaakdocument</a:t>
            </a:r>
            <a:r>
              <a:rPr lang="en-US" sz="2000" dirty="0"/>
              <a:t>, </a:t>
            </a:r>
            <a:r>
              <a:rPr lang="en-US" sz="2000" dirty="0" err="1"/>
              <a:t>geefZaakdocumentbewerken</a:t>
            </a:r>
            <a:r>
              <a:rPr lang="en-US" sz="2000" dirty="0"/>
              <a:t>, </a:t>
            </a:r>
            <a:r>
              <a:rPr lang="en-US" sz="2000" dirty="0" err="1"/>
              <a:t>geefZaakdocumentlezen</a:t>
            </a:r>
            <a:r>
              <a:rPr lang="en-US" sz="2000" dirty="0"/>
              <a:t>, </a:t>
            </a:r>
            <a:r>
              <a:rPr lang="en-US" sz="2000" dirty="0" err="1"/>
              <a:t>updateZaakdocument</a:t>
            </a:r>
            <a:r>
              <a:rPr lang="en-US" sz="2000" dirty="0"/>
              <a:t>, </a:t>
            </a:r>
            <a:r>
              <a:rPr lang="en-US" sz="2000" dirty="0" err="1"/>
              <a:t>ontkoppelZaakdocument</a:t>
            </a:r>
            <a:endParaRPr lang="nl-NL" sz="2000" dirty="0"/>
          </a:p>
          <a:p>
            <a:pPr marL="0" indent="0">
              <a:buNone/>
            </a:pPr>
            <a:endParaRPr lang="en-US" dirty="0"/>
          </a:p>
        </p:txBody>
      </p:sp>
    </p:spTree>
    <p:extLst>
      <p:ext uri="{BB962C8B-B14F-4D97-AF65-F5344CB8AC3E}">
        <p14:creationId xmlns:p14="http://schemas.microsoft.com/office/powerpoint/2010/main" val="63880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Notulen en actielijst</a:t>
            </a:r>
          </a:p>
        </p:txBody>
      </p:sp>
      <p:graphicFrame>
        <p:nvGraphicFramePr>
          <p:cNvPr id="3" name="Tijdelijke aanduiding voor inhoud 2"/>
          <p:cNvGraphicFramePr>
            <a:graphicFrameLocks noGrp="1"/>
          </p:cNvGraphicFramePr>
          <p:nvPr>
            <p:ph idx="1"/>
          </p:nvPr>
        </p:nvGraphicFramePr>
        <p:xfrm>
          <a:off x="926321" y="1256243"/>
          <a:ext cx="7291357" cy="4615389"/>
        </p:xfrm>
        <a:graphic>
          <a:graphicData uri="http://schemas.openxmlformats.org/drawingml/2006/table">
            <a:tbl>
              <a:tblPr/>
              <a:tblGrid>
                <a:gridCol w="6102953"/>
                <a:gridCol w="594202"/>
                <a:gridCol w="594202"/>
              </a:tblGrid>
              <a:tr h="185688">
                <a:tc>
                  <a:txBody>
                    <a:bodyPr/>
                    <a:lstStyle/>
                    <a:p>
                      <a:pPr algn="l" fontAlgn="b"/>
                      <a:r>
                        <a:rPr lang="nl-NL" sz="1100" b="1" i="0" u="none" strike="noStrike">
                          <a:solidFill>
                            <a:srgbClr val="000000"/>
                          </a:solidFill>
                          <a:effectLst/>
                          <a:latin typeface="Calibri"/>
                        </a:rPr>
                        <a:t>Actiepunten </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nl-NL" sz="1100" b="0" i="0" u="none" strike="noStrike">
                          <a:solidFill>
                            <a:srgbClr val="000000"/>
                          </a:solidFill>
                          <a:effectLst/>
                          <a:latin typeface="Calibri"/>
                        </a:rPr>
                        <a:t> </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nl-NL" sz="1100" b="0" i="0" u="none" strike="noStrike">
                          <a:solidFill>
                            <a:srgbClr val="000000"/>
                          </a:solidFill>
                          <a:effectLst/>
                          <a:latin typeface="Calibri"/>
                        </a:rPr>
                        <a:t> </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185688">
                <a:tc>
                  <a:txBody>
                    <a:bodyPr/>
                    <a:lstStyle/>
                    <a:p>
                      <a:pPr algn="l" fontAlgn="b"/>
                      <a:r>
                        <a:rPr lang="nl-NL" sz="1100" b="1" i="0" u="none" strike="noStrike">
                          <a:solidFill>
                            <a:srgbClr val="000000"/>
                          </a:solidFill>
                          <a:effectLst/>
                          <a:latin typeface="Calibri"/>
                        </a:rPr>
                        <a:t>Omschrijving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nl-NL" sz="1100" b="1" i="0" u="none" strike="noStrike">
                          <a:solidFill>
                            <a:srgbClr val="000000"/>
                          </a:solidFill>
                          <a:effectLst/>
                          <a:latin typeface="Calibri"/>
                        </a:rPr>
                        <a:t>Wie</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b"/>
                      <a:r>
                        <a:rPr lang="nl-NL" sz="1100" b="1" i="0" u="none" strike="noStrike">
                          <a:solidFill>
                            <a:srgbClr val="000000"/>
                          </a:solidFill>
                          <a:effectLst/>
                          <a:latin typeface="Calibri"/>
                        </a:rPr>
                        <a:t>status</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371376">
                <a:tc>
                  <a:txBody>
                    <a:bodyPr/>
                    <a:lstStyle/>
                    <a:p>
                      <a:pPr algn="l" fontAlgn="b"/>
                      <a:r>
                        <a:rPr lang="nl-NL" sz="1100" b="0" i="0" u="none" strike="noStrike">
                          <a:solidFill>
                            <a:srgbClr val="000000"/>
                          </a:solidFill>
                          <a:effectLst/>
                          <a:latin typeface="Calibri"/>
                        </a:rPr>
                        <a:t>Toevoegen removeObjectFromFolder en addObjectToFolder aan de lijst minimaal te ondersteunen CMIS operaties.</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1376">
                <a:tc>
                  <a:txBody>
                    <a:bodyPr/>
                    <a:lstStyle/>
                    <a:p>
                      <a:pPr algn="l" fontAlgn="b"/>
                      <a:r>
                        <a:rPr lang="nl-NL" sz="1100" b="0" i="0" u="none" strike="noStrike">
                          <a:solidFill>
                            <a:srgbClr val="000000"/>
                          </a:solidFill>
                          <a:effectLst/>
                          <a:latin typeface="Calibri"/>
                        </a:rPr>
                        <a:t>Tekst aanpassen, aangeven dat een document van type EDC moet zijn om in Zaken-DMS boom opgenomen te kunnen worden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6096">
                <a:tc>
                  <a:txBody>
                    <a:bodyPr/>
                    <a:lstStyle/>
                    <a:p>
                      <a:pPr algn="l" fontAlgn="b"/>
                      <a:r>
                        <a:rPr lang="nl-NL" sz="1100" b="0" i="0" u="none" strike="noStrike">
                          <a:solidFill>
                            <a:srgbClr val="000000"/>
                          </a:solidFill>
                          <a:effectLst/>
                          <a:latin typeface="Calibri"/>
                        </a:rPr>
                        <a:t>Opnemen in specificatie dat via changelog alleen documentgegevens kunnen worden gesynchroniseerd, geen zaakgegevens</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GeeflijstZaakdocumenten kan via CMIS geimplementeerd worden, ZS blijft leidend</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Nagaan of er backwards compatibility issues zijn in de verplicht te ondersteunen functies</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 </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In zaak- Documentservices 2.0 overgaan op nieuwe versies van GEMMA2, RGBZ, CMIS</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BV01 bericht toevoegen aan WSDL</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In kaart brengen gevolgen overgang naar synchrone services (in ZDS 2.0)</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Gebruik afwijkend correspondentieadres in bericht</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Afstemmen met RSGB</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Notificatie berichten als aparte standaard (bij gebruik GEMMA2)</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OverdragenZaak berichten in Zaak- Documentservices</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Toevoegen geefBesluitDetails en genereerBesluitIdentificatie berichten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Complete namespace URI opnemen in doorgeven gebruiker via CMIS</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Overtollige elementen uit vraagberichten verwijderen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7065">
                <a:tc>
                  <a:txBody>
                    <a:bodyPr/>
                    <a:lstStyle/>
                    <a:p>
                      <a:pPr algn="l" fontAlgn="b"/>
                      <a:r>
                        <a:rPr lang="nl-NL" sz="1100" b="0" i="0" u="none" strike="noStrike">
                          <a:solidFill>
                            <a:srgbClr val="000000"/>
                          </a:solidFill>
                          <a:effectLst/>
                          <a:latin typeface="Calibri"/>
                        </a:rPr>
                        <a:t>De tekst “De ZSC mag niet naar andere elementen/attributen vragen dan gespecificeerd in het </a:t>
                      </a:r>
                      <a:br>
                        <a:rPr lang="nl-NL" sz="1100" b="0" i="0" u="none" strike="noStrike">
                          <a:solidFill>
                            <a:srgbClr val="000000"/>
                          </a:solidFill>
                          <a:effectLst/>
                          <a:latin typeface="Calibri"/>
                        </a:rPr>
                      </a:br>
                      <a:r>
                        <a:rPr lang="nl-NL" sz="1100" b="0" i="0" u="none" strike="noStrike">
                          <a:solidFill>
                            <a:srgbClr val="000000"/>
                          </a:solidFill>
                          <a:effectLst/>
                          <a:latin typeface="Calibri"/>
                        </a:rPr>
                        <a:t>antwoordbericht, tenzij het ZS het RGBZ volledig ondersteunt (zie verder)"</a:t>
                      </a:r>
                      <a:br>
                        <a:rPr lang="nl-NL" sz="1100" b="0" i="0" u="none" strike="noStrike">
                          <a:solidFill>
                            <a:srgbClr val="000000"/>
                          </a:solidFill>
                          <a:effectLst/>
                          <a:latin typeface="Calibri"/>
                        </a:rPr>
                      </a:br>
                      <a:r>
                        <a:rPr lang="nl-NL" sz="1100" b="0" i="0" u="none" strike="noStrike">
                          <a:solidFill>
                            <a:srgbClr val="000000"/>
                          </a:solidFill>
                          <a:effectLst/>
                          <a:latin typeface="Calibri"/>
                        </a:rPr>
                        <a:t>verplaatsen naar bladzijde 23 onder het kopje “optionele en verplichte elementen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Nieuwe service voor het verwijderen van een zaakdocument openemen in specificatie</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5688">
                <a:tc>
                  <a:txBody>
                    <a:bodyPr/>
                    <a:lstStyle/>
                    <a:p>
                      <a:pPr algn="l" fontAlgn="b"/>
                      <a:r>
                        <a:rPr lang="nl-NL" sz="1100" b="0" i="0" u="none" strike="noStrike">
                          <a:solidFill>
                            <a:srgbClr val="000000"/>
                          </a:solidFill>
                          <a:effectLst/>
                          <a:latin typeface="Calibri"/>
                        </a:rPr>
                        <a:t>RFC aanmaken voor het verwijderen van een document uit DMS door DSC</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a:solidFill>
                            <a:srgbClr val="000000"/>
                          </a:solidFill>
                          <a:effectLst/>
                          <a:latin typeface="Calibri"/>
                        </a:rPr>
                        <a:t>KING</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nl-NL" sz="1100" b="0" i="0" u="none" strike="noStrike" dirty="0">
                          <a:solidFill>
                            <a:srgbClr val="000000"/>
                          </a:solidFill>
                          <a:effectLst/>
                          <a:latin typeface="Calibri"/>
                        </a:rPr>
                        <a:t>gedaan</a:t>
                      </a:r>
                    </a:p>
                  </a:txBody>
                  <a:tcPr marL="9284" marR="9284" marT="92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99629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Belangrijkste wijzigingen RGBZ 2.0</a:t>
            </a:r>
          </a:p>
        </p:txBody>
      </p:sp>
      <p:sp>
        <p:nvSpPr>
          <p:cNvPr id="2" name="Tijdelijke aanduiding voor inhoud 1"/>
          <p:cNvSpPr>
            <a:spLocks noGrp="1"/>
          </p:cNvSpPr>
          <p:nvPr>
            <p:ph idx="1"/>
          </p:nvPr>
        </p:nvSpPr>
        <p:spPr>
          <a:xfrm>
            <a:off x="720000" y="1341280"/>
            <a:ext cx="7704000" cy="4608000"/>
          </a:xfrm>
        </p:spPr>
        <p:txBody>
          <a:bodyPr/>
          <a:lstStyle/>
          <a:p>
            <a:pPr marL="0" lvl="0" indent="0">
              <a:buNone/>
            </a:pPr>
            <a:r>
              <a:rPr lang="nl-NL" i="1" dirty="0" smtClean="0"/>
              <a:t>4.</a:t>
            </a:r>
            <a:r>
              <a:rPr lang="nl-NL" i="1" dirty="0"/>
              <a:t> Harmonisatie met het Toepassingsprofiel Metadatering Lokale Overheden (TMLO</a:t>
            </a:r>
            <a:r>
              <a:rPr lang="nl-NL" i="1" dirty="0" smtClean="0"/>
              <a:t>)</a:t>
            </a:r>
          </a:p>
          <a:p>
            <a:pPr marL="0" lvl="0" indent="0">
              <a:buNone/>
            </a:pPr>
            <a:r>
              <a:rPr lang="nl-NL" sz="1800" dirty="0"/>
              <a:t>Het TMLO specificeert metagegevens van ‘records’ (archiefbescheiden) en kan beschouwd worden als een informatiemodel voor records. Zaakdossiers en informatieobjecten worden vanuit archiveringsoptiek gedurende en bij afronding van een zaak records. Door het RGBZ en het </a:t>
            </a:r>
            <a:r>
              <a:rPr lang="nl-NL" sz="1800" dirty="0" smtClean="0"/>
              <a:t>TMLO </a:t>
            </a:r>
            <a:r>
              <a:rPr lang="nl-NL" sz="1800" dirty="0"/>
              <a:t>met elkaar te harmoniseren bereiken we een naadloze aansluiting van het </a:t>
            </a:r>
            <a:r>
              <a:rPr lang="nl-NL" sz="1800" dirty="0" err="1"/>
              <a:t>zaakgericht</a:t>
            </a:r>
            <a:r>
              <a:rPr lang="nl-NL" sz="1800" dirty="0"/>
              <a:t> werken op de archivering. Uit oogpunt van deze harmonisatie hebben we, in aanvulling op de aanpassingen ad. c, de attribuutsoort ‘Gebruiksrechten’ toegevoegd aan INFORMATIEOBJECT en de attributen Status en Versie verplaatst van ENKELVOUDIG </a:t>
            </a:r>
            <a:r>
              <a:rPr lang="nl-NL" sz="1800" dirty="0" smtClean="0"/>
              <a:t>INFORMATIEOBJECT</a:t>
            </a:r>
          </a:p>
          <a:p>
            <a:pPr marL="0" indent="0">
              <a:buNone/>
            </a:pPr>
            <a:r>
              <a:rPr lang="nl-NL" sz="1800" dirty="0"/>
              <a:t>Betreft berichten: </a:t>
            </a:r>
            <a:r>
              <a:rPr lang="en-US" sz="1800" dirty="0" err="1"/>
              <a:t>voegZaakdocumentToe</a:t>
            </a:r>
            <a:r>
              <a:rPr lang="en-US" sz="1800" dirty="0"/>
              <a:t>, </a:t>
            </a:r>
            <a:r>
              <a:rPr lang="en-US" sz="1800" dirty="0" err="1"/>
              <a:t>maakZaakdocument</a:t>
            </a:r>
            <a:r>
              <a:rPr lang="en-US" sz="1800" dirty="0"/>
              <a:t>, </a:t>
            </a:r>
            <a:r>
              <a:rPr lang="en-US" sz="1800" dirty="0" err="1"/>
              <a:t>geefZaakdocumentbewerken</a:t>
            </a:r>
            <a:r>
              <a:rPr lang="en-US" sz="1800" dirty="0"/>
              <a:t>, </a:t>
            </a:r>
            <a:r>
              <a:rPr lang="en-US" sz="1800" dirty="0" err="1"/>
              <a:t>geefZaakdocumentlezen</a:t>
            </a:r>
            <a:r>
              <a:rPr lang="en-US" sz="1800" dirty="0"/>
              <a:t>, </a:t>
            </a:r>
            <a:r>
              <a:rPr lang="en-US" sz="1800" dirty="0" err="1"/>
              <a:t>updateZaakdocument</a:t>
            </a:r>
            <a:r>
              <a:rPr lang="en-US" sz="1800" dirty="0"/>
              <a:t>, </a:t>
            </a:r>
            <a:r>
              <a:rPr lang="en-US" sz="1800" dirty="0" err="1"/>
              <a:t>ontkoppelZaakdocument</a:t>
            </a:r>
            <a:endParaRPr lang="nl-NL" sz="1800" dirty="0"/>
          </a:p>
          <a:p>
            <a:pPr marL="0" indent="0">
              <a:buNone/>
            </a:pPr>
            <a:endParaRPr lang="en-US" dirty="0"/>
          </a:p>
        </p:txBody>
      </p:sp>
    </p:spTree>
    <p:extLst>
      <p:ext uri="{BB962C8B-B14F-4D97-AF65-F5344CB8AC3E}">
        <p14:creationId xmlns:p14="http://schemas.microsoft.com/office/powerpoint/2010/main" val="1731305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Belangrijkste wijzigingen RGBZ 2.0</a:t>
            </a:r>
          </a:p>
        </p:txBody>
      </p:sp>
      <p:sp>
        <p:nvSpPr>
          <p:cNvPr id="2" name="Tijdelijke aanduiding voor inhoud 1"/>
          <p:cNvSpPr>
            <a:spLocks noGrp="1"/>
          </p:cNvSpPr>
          <p:nvPr>
            <p:ph idx="1"/>
          </p:nvPr>
        </p:nvSpPr>
        <p:spPr/>
        <p:txBody>
          <a:bodyPr/>
          <a:lstStyle/>
          <a:p>
            <a:pPr marL="0" lvl="0" indent="0">
              <a:buNone/>
            </a:pPr>
            <a:r>
              <a:rPr lang="nl-NL" i="1" dirty="0" smtClean="0"/>
              <a:t>5. </a:t>
            </a:r>
            <a:r>
              <a:rPr lang="nl-NL" i="1" dirty="0"/>
              <a:t>Modellering klantcontacten</a:t>
            </a:r>
            <a:endParaRPr lang="nl-NL" dirty="0"/>
          </a:p>
          <a:p>
            <a:pPr marL="0" indent="0">
              <a:buNone/>
            </a:pPr>
            <a:r>
              <a:rPr lang="nl-NL" sz="2000" dirty="0"/>
              <a:t>Klantcontacten maakten geen deel uit van RGBZ 1.0. Gezien de behoefte aan uitwisseling van gegevens omtrent klantcontacten, hebben we de modellering hiervan toegevoegd (zie vooral par. 2.7). </a:t>
            </a:r>
            <a:endParaRPr lang="nl-NL" sz="2000" dirty="0" smtClean="0"/>
          </a:p>
          <a:p>
            <a:pPr marL="0" indent="0">
              <a:buNone/>
            </a:pPr>
            <a:endParaRPr lang="nl-NL" sz="2000" dirty="0"/>
          </a:p>
          <a:p>
            <a:pPr marL="0" indent="0">
              <a:buNone/>
            </a:pPr>
            <a:r>
              <a:rPr lang="nl-NL" sz="2000" dirty="0" smtClean="0"/>
              <a:t>Betreft berichten: </a:t>
            </a:r>
            <a:r>
              <a:rPr lang="nl-NL" sz="2000" dirty="0" err="1" smtClean="0"/>
              <a:t>creeerZaak</a:t>
            </a:r>
            <a:r>
              <a:rPr lang="nl-NL" sz="2000" dirty="0" smtClean="0"/>
              <a:t>, </a:t>
            </a:r>
            <a:r>
              <a:rPr lang="nl-NL" sz="2000" dirty="0" err="1" smtClean="0"/>
              <a:t>geefZaakDetails</a:t>
            </a:r>
            <a:r>
              <a:rPr lang="nl-NL" sz="2000" dirty="0" smtClean="0"/>
              <a:t>, </a:t>
            </a:r>
            <a:r>
              <a:rPr lang="nl-NL" sz="2000" dirty="0" err="1" smtClean="0"/>
              <a:t>updateZaak</a:t>
            </a:r>
            <a:endParaRPr lang="en-US" sz="2000" dirty="0"/>
          </a:p>
        </p:txBody>
      </p:sp>
    </p:spTree>
    <p:extLst>
      <p:ext uri="{BB962C8B-B14F-4D97-AF65-F5344CB8AC3E}">
        <p14:creationId xmlns:p14="http://schemas.microsoft.com/office/powerpoint/2010/main" val="811310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Belangrijkste wijzigingen RGBZ 2.0</a:t>
            </a:r>
          </a:p>
        </p:txBody>
      </p:sp>
      <p:sp>
        <p:nvSpPr>
          <p:cNvPr id="2" name="Tijdelijke aanduiding voor inhoud 1"/>
          <p:cNvSpPr>
            <a:spLocks noGrp="1"/>
          </p:cNvSpPr>
          <p:nvPr>
            <p:ph idx="1"/>
          </p:nvPr>
        </p:nvSpPr>
        <p:spPr/>
        <p:txBody>
          <a:bodyPr/>
          <a:lstStyle/>
          <a:p>
            <a:pPr marL="0" lvl="0" indent="0">
              <a:buNone/>
            </a:pPr>
            <a:r>
              <a:rPr lang="nl-NL" i="1" dirty="0"/>
              <a:t>6</a:t>
            </a:r>
            <a:r>
              <a:rPr lang="nl-NL" i="1" dirty="0" smtClean="0"/>
              <a:t>. </a:t>
            </a:r>
            <a:r>
              <a:rPr lang="nl-NL" i="1" dirty="0"/>
              <a:t>Optimalisatie van waardenlijsten</a:t>
            </a:r>
            <a:endParaRPr lang="nl-NL" dirty="0"/>
          </a:p>
          <a:p>
            <a:pPr marL="0" lvl="0" indent="0">
              <a:buNone/>
            </a:pPr>
            <a:r>
              <a:rPr lang="nl-NL" sz="2000" dirty="0"/>
              <a:t>Om een goede afstemming te krijgen met de GEMMA-procesarchitectuur, hebben we de waardenlijst voor rollen (</a:t>
            </a:r>
            <a:r>
              <a:rPr lang="nl-NL" sz="2000" dirty="0" err="1"/>
              <a:t>Roltype</a:t>
            </a:r>
            <a:r>
              <a:rPr lang="nl-NL" sz="2000" dirty="0"/>
              <a:t> generiek) aangepast (zie par. 2.10.1). Onlangs is de NEN2084 verschenen waarin documenttypen gestandaardiseerd zijn voor landelijk gebruik. We hebben deze overgenomen en waar nodig aangevuld voor het overheidsdomein (zie vooral bijlage 2). </a:t>
            </a:r>
          </a:p>
          <a:p>
            <a:pPr marL="0" indent="0">
              <a:buNone/>
            </a:pPr>
            <a:endParaRPr lang="nl-NL" sz="2000" dirty="0" smtClean="0"/>
          </a:p>
          <a:p>
            <a:pPr marL="0" indent="0">
              <a:buNone/>
            </a:pPr>
            <a:r>
              <a:rPr lang="nl-NL" sz="2000" dirty="0" smtClean="0"/>
              <a:t>Betreft </a:t>
            </a:r>
            <a:r>
              <a:rPr lang="nl-NL" sz="2000" dirty="0"/>
              <a:t>berichten</a:t>
            </a:r>
            <a:r>
              <a:rPr lang="nl-NL" sz="2000" dirty="0" smtClean="0"/>
              <a:t>:</a:t>
            </a:r>
          </a:p>
          <a:p>
            <a:pPr marL="0" indent="0">
              <a:buNone/>
            </a:pPr>
            <a:r>
              <a:rPr lang="nl-NL" sz="2000" dirty="0" smtClean="0"/>
              <a:t>Waardenlijst Rollen: Zaakberichten</a:t>
            </a:r>
          </a:p>
          <a:p>
            <a:pPr marL="0" indent="0">
              <a:buNone/>
            </a:pPr>
            <a:r>
              <a:rPr lang="nl-NL" sz="2000" dirty="0" smtClean="0"/>
              <a:t>Waardenlijst documenttypen: Documentberichten</a:t>
            </a:r>
            <a:endParaRPr lang="en-US" sz="2000" dirty="0"/>
          </a:p>
          <a:p>
            <a:pPr marL="0" indent="0">
              <a:buNone/>
            </a:pPr>
            <a:endParaRPr lang="en-US" dirty="0"/>
          </a:p>
        </p:txBody>
      </p:sp>
    </p:spTree>
    <p:extLst>
      <p:ext uri="{BB962C8B-B14F-4D97-AF65-F5344CB8AC3E}">
        <p14:creationId xmlns:p14="http://schemas.microsoft.com/office/powerpoint/2010/main" val="3237826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Belangrijkste wijzigingen RGBZ 2.0</a:t>
            </a:r>
          </a:p>
        </p:txBody>
      </p:sp>
      <p:sp>
        <p:nvSpPr>
          <p:cNvPr id="2" name="Tijdelijke aanduiding voor inhoud 1"/>
          <p:cNvSpPr>
            <a:spLocks noGrp="1"/>
          </p:cNvSpPr>
          <p:nvPr>
            <p:ph idx="1"/>
          </p:nvPr>
        </p:nvSpPr>
        <p:spPr/>
        <p:txBody>
          <a:bodyPr/>
          <a:lstStyle/>
          <a:p>
            <a:pPr marL="0" lvl="0" indent="0">
              <a:buNone/>
            </a:pPr>
            <a:r>
              <a:rPr lang="nl-NL" i="1" dirty="0" smtClean="0"/>
              <a:t>7. </a:t>
            </a:r>
            <a:r>
              <a:rPr lang="nl-NL" i="1" dirty="0"/>
              <a:t>Aanpassing op versie 2.1 van de Zaaktypecatalogus (ZTC2)</a:t>
            </a:r>
            <a:endParaRPr lang="nl-NL" dirty="0"/>
          </a:p>
          <a:p>
            <a:pPr marL="0" indent="0">
              <a:buNone/>
            </a:pPr>
            <a:r>
              <a:rPr lang="nl-NL" sz="2000" dirty="0"/>
              <a:t>Begin maart 2012 is de ZTC 2.0 gepubliceerd. Een informatiemodel maakt daarvan deel uit. Geoordeeld is dat het RGBZ daar waar van toepassing de ZTC 2.0 volgt. Dit heeft vooral consequenties voor unieke aanduidingen en voor de metagegevens ‘Herkomst’. Ook zijn </a:t>
            </a:r>
            <a:r>
              <a:rPr lang="nl-NL" sz="2000" dirty="0" err="1"/>
              <a:t>zaaktypespecifieke</a:t>
            </a:r>
            <a:r>
              <a:rPr lang="nl-NL" sz="2000" dirty="0"/>
              <a:t> eigenschappen in generieke zin gemodelleerd</a:t>
            </a:r>
            <a:r>
              <a:rPr lang="nl-NL" sz="2000" dirty="0" smtClean="0"/>
              <a:t>.</a:t>
            </a:r>
          </a:p>
          <a:p>
            <a:pPr marL="0" indent="0">
              <a:buNone/>
            </a:pPr>
            <a:endParaRPr lang="nl-NL" sz="2000" dirty="0"/>
          </a:p>
          <a:p>
            <a:pPr marL="0" indent="0">
              <a:buNone/>
            </a:pPr>
            <a:r>
              <a:rPr lang="nl-NL" sz="2000" dirty="0" smtClean="0"/>
              <a:t>Betreft </a:t>
            </a:r>
            <a:r>
              <a:rPr lang="nl-NL" sz="2000" dirty="0"/>
              <a:t>berichten: </a:t>
            </a:r>
            <a:r>
              <a:rPr lang="nl-NL" sz="2000" dirty="0" err="1"/>
              <a:t>creeerZaak</a:t>
            </a:r>
            <a:r>
              <a:rPr lang="nl-NL" sz="2000" dirty="0"/>
              <a:t>, </a:t>
            </a:r>
            <a:r>
              <a:rPr lang="nl-NL" sz="2000" dirty="0" err="1"/>
              <a:t>geefZaakDetails</a:t>
            </a:r>
            <a:r>
              <a:rPr lang="nl-NL" sz="2000" dirty="0"/>
              <a:t>, </a:t>
            </a:r>
            <a:r>
              <a:rPr lang="nl-NL" sz="2000" dirty="0" err="1"/>
              <a:t>geefZaakStatus</a:t>
            </a:r>
            <a:r>
              <a:rPr lang="nl-NL" sz="2000" dirty="0"/>
              <a:t>, </a:t>
            </a:r>
            <a:r>
              <a:rPr lang="nl-NL" sz="2000" dirty="0" err="1"/>
              <a:t>actualiseerZaakstatus</a:t>
            </a:r>
            <a:r>
              <a:rPr lang="nl-NL" sz="2000" dirty="0"/>
              <a:t>, </a:t>
            </a:r>
            <a:r>
              <a:rPr lang="nl-NL" sz="2000" dirty="0" err="1"/>
              <a:t>updateZaak</a:t>
            </a:r>
            <a:endParaRPr lang="en-US" sz="2000" dirty="0"/>
          </a:p>
        </p:txBody>
      </p:sp>
    </p:spTree>
    <p:extLst>
      <p:ext uri="{BB962C8B-B14F-4D97-AF65-F5344CB8AC3E}">
        <p14:creationId xmlns:p14="http://schemas.microsoft.com/office/powerpoint/2010/main" val="3134387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Belangrijkste wijzigingen RGBZ 2.0</a:t>
            </a:r>
          </a:p>
        </p:txBody>
      </p:sp>
      <p:sp>
        <p:nvSpPr>
          <p:cNvPr id="2" name="Tijdelijke aanduiding voor inhoud 1"/>
          <p:cNvSpPr>
            <a:spLocks noGrp="1"/>
          </p:cNvSpPr>
          <p:nvPr>
            <p:ph idx="1"/>
          </p:nvPr>
        </p:nvSpPr>
        <p:spPr/>
        <p:txBody>
          <a:bodyPr/>
          <a:lstStyle/>
          <a:p>
            <a:pPr marL="0" lvl="0" indent="0">
              <a:buNone/>
            </a:pPr>
            <a:r>
              <a:rPr lang="nl-NL" i="1" dirty="0" smtClean="0"/>
              <a:t>8. </a:t>
            </a:r>
            <a:r>
              <a:rPr lang="nl-NL" i="1" dirty="0"/>
              <a:t>Aanpassing modellering zaakgeometrie</a:t>
            </a:r>
            <a:endParaRPr lang="nl-NL" dirty="0"/>
          </a:p>
          <a:p>
            <a:pPr marL="0" indent="0">
              <a:buNone/>
            </a:pPr>
            <a:r>
              <a:rPr lang="nl-NL" sz="2000" dirty="0"/>
              <a:t>Zaakgeometrie kan in versie 1.0 alleen gemodelleerd worden als kenmerk van een Zaakobject en van een Ander zaakobject. Dit hebben we zodanig uitgebreid dat een zaak zelf ook van geometrie voorzien kan worden (zie par. 2.14.3).</a:t>
            </a:r>
            <a:endParaRPr lang="en-US" sz="2000" dirty="0" smtClean="0"/>
          </a:p>
          <a:p>
            <a:pPr marL="0" indent="0">
              <a:buNone/>
            </a:pPr>
            <a:endParaRPr lang="en-US" sz="2000" dirty="0" smtClean="0"/>
          </a:p>
          <a:p>
            <a:pPr marL="0" indent="0">
              <a:buNone/>
            </a:pPr>
            <a:r>
              <a:rPr lang="nl-NL" sz="2000" dirty="0"/>
              <a:t>Betreft berichten: </a:t>
            </a:r>
            <a:r>
              <a:rPr lang="nl-NL" sz="2000" dirty="0" err="1"/>
              <a:t>creeerZaak</a:t>
            </a:r>
            <a:r>
              <a:rPr lang="nl-NL" sz="2000" dirty="0"/>
              <a:t>, </a:t>
            </a:r>
            <a:r>
              <a:rPr lang="nl-NL" sz="2000" dirty="0" err="1"/>
              <a:t>geefZaakDetails</a:t>
            </a:r>
            <a:r>
              <a:rPr lang="nl-NL" sz="2000" dirty="0" smtClean="0"/>
              <a:t>, </a:t>
            </a:r>
            <a:r>
              <a:rPr lang="nl-NL" sz="2000" dirty="0" err="1"/>
              <a:t>updateZaak</a:t>
            </a:r>
            <a:endParaRPr lang="en-US" sz="2000" dirty="0"/>
          </a:p>
        </p:txBody>
      </p:sp>
    </p:spTree>
    <p:extLst>
      <p:ext uri="{BB962C8B-B14F-4D97-AF65-F5344CB8AC3E}">
        <p14:creationId xmlns:p14="http://schemas.microsoft.com/office/powerpoint/2010/main" val="2688328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Belangrijkste wijzigingen RGBZ 2.0</a:t>
            </a:r>
          </a:p>
        </p:txBody>
      </p:sp>
      <p:sp>
        <p:nvSpPr>
          <p:cNvPr id="2" name="Tijdelijke aanduiding voor inhoud 1"/>
          <p:cNvSpPr>
            <a:spLocks noGrp="1"/>
          </p:cNvSpPr>
          <p:nvPr>
            <p:ph idx="1"/>
          </p:nvPr>
        </p:nvSpPr>
        <p:spPr/>
        <p:txBody>
          <a:bodyPr/>
          <a:lstStyle/>
          <a:p>
            <a:pPr marL="0" lvl="0" indent="0">
              <a:buNone/>
            </a:pPr>
            <a:r>
              <a:rPr lang="nl-NL" i="1" dirty="0" smtClean="0"/>
              <a:t>9.</a:t>
            </a:r>
            <a:r>
              <a:rPr lang="nl-NL" i="1" dirty="0"/>
              <a:t> Afzender en geadresseerde van </a:t>
            </a:r>
            <a:r>
              <a:rPr lang="nl-NL" i="1" dirty="0" smtClean="0"/>
              <a:t>informatieobject</a:t>
            </a:r>
            <a:endParaRPr lang="en-US" i="1" dirty="0"/>
          </a:p>
          <a:p>
            <a:pPr marL="0" lvl="0" indent="0">
              <a:buNone/>
            </a:pPr>
            <a:r>
              <a:rPr lang="nl-NL" sz="2000" dirty="0" smtClean="0"/>
              <a:t>NAW-gegevens </a:t>
            </a:r>
            <a:r>
              <a:rPr lang="nl-NL" sz="2000" dirty="0"/>
              <a:t>van de afzender of geadresseerde van een informatieobject kunnen op basis van versie 1 slechts beperkt (alleen afzender) en ongestructureerd worden vastgelegd. Het model is zodanig uitgebreid dat deze gegevens volledig en zowel gestructureerd als ongestructureerd kunnen worden vastgelegd (zie par. 2.5.2). </a:t>
            </a:r>
            <a:endParaRPr lang="nl-NL" sz="2000" dirty="0" smtClean="0"/>
          </a:p>
          <a:p>
            <a:pPr marL="0" lvl="0" indent="0">
              <a:buNone/>
            </a:pPr>
            <a:endParaRPr lang="nl-NL" sz="2000" dirty="0"/>
          </a:p>
          <a:p>
            <a:pPr marL="0" indent="0">
              <a:buNone/>
            </a:pPr>
            <a:r>
              <a:rPr lang="nl-NL" sz="2000" dirty="0"/>
              <a:t>Betreft berichten: </a:t>
            </a:r>
            <a:r>
              <a:rPr lang="en-US" sz="2000" dirty="0" err="1" smtClean="0"/>
              <a:t>voegZaakdocumentToe</a:t>
            </a:r>
            <a:r>
              <a:rPr lang="en-US" sz="2000" dirty="0"/>
              <a:t>, </a:t>
            </a:r>
            <a:r>
              <a:rPr lang="en-US" sz="2000" dirty="0" err="1"/>
              <a:t>maakZaakdocument</a:t>
            </a:r>
            <a:r>
              <a:rPr lang="en-US" sz="2000" dirty="0"/>
              <a:t>, </a:t>
            </a:r>
            <a:r>
              <a:rPr lang="en-US" sz="2000" dirty="0" err="1"/>
              <a:t>geefZaakdocumentbewerken</a:t>
            </a:r>
            <a:r>
              <a:rPr lang="en-US" sz="2000" dirty="0"/>
              <a:t>, </a:t>
            </a:r>
            <a:r>
              <a:rPr lang="en-US" sz="2000" dirty="0" err="1"/>
              <a:t>geefZaakdocumentlezen</a:t>
            </a:r>
            <a:r>
              <a:rPr lang="en-US" sz="2000" dirty="0"/>
              <a:t>, </a:t>
            </a:r>
            <a:r>
              <a:rPr lang="en-US" sz="2000" dirty="0" err="1" smtClean="0"/>
              <a:t>updateZaakdocument</a:t>
            </a:r>
            <a:endParaRPr lang="en-US" sz="2000" dirty="0"/>
          </a:p>
        </p:txBody>
      </p:sp>
    </p:spTree>
    <p:extLst>
      <p:ext uri="{BB962C8B-B14F-4D97-AF65-F5344CB8AC3E}">
        <p14:creationId xmlns:p14="http://schemas.microsoft.com/office/powerpoint/2010/main" val="982014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Belangrijkste wijzigingen RGBZ 2.0</a:t>
            </a:r>
          </a:p>
        </p:txBody>
      </p:sp>
      <p:sp>
        <p:nvSpPr>
          <p:cNvPr id="2" name="Tijdelijke aanduiding voor inhoud 1"/>
          <p:cNvSpPr>
            <a:spLocks noGrp="1"/>
          </p:cNvSpPr>
          <p:nvPr>
            <p:ph idx="1"/>
          </p:nvPr>
        </p:nvSpPr>
        <p:spPr/>
        <p:txBody>
          <a:bodyPr/>
          <a:lstStyle/>
          <a:p>
            <a:pPr marL="0" lvl="0" indent="0">
              <a:buNone/>
            </a:pPr>
            <a:r>
              <a:rPr lang="nl-NL" i="1" dirty="0" smtClean="0"/>
              <a:t>10. </a:t>
            </a:r>
            <a:r>
              <a:rPr lang="nl-NL" dirty="0"/>
              <a:t>Aansluiting op Gemeentelijke Selectielijst Archiefbescheiden</a:t>
            </a:r>
            <a:endParaRPr lang="en-US" i="1" dirty="0"/>
          </a:p>
          <a:p>
            <a:pPr marL="0" lvl="0" indent="0">
              <a:buNone/>
            </a:pPr>
            <a:r>
              <a:rPr lang="nl-NL" sz="2000" dirty="0" smtClean="0"/>
              <a:t>Nieuw, wijzigingsvoorstel ligt bij Expertgroep Informatiemodellen.</a:t>
            </a:r>
          </a:p>
          <a:p>
            <a:pPr marL="0" lvl="0" indent="0">
              <a:buNone/>
            </a:pPr>
            <a:endParaRPr lang="nl-NL" sz="2000" dirty="0"/>
          </a:p>
          <a:p>
            <a:pPr marL="0" indent="0">
              <a:buNone/>
            </a:pPr>
            <a:r>
              <a:rPr lang="nl-NL" sz="2000" dirty="0"/>
              <a:t>Betreft berichten</a:t>
            </a:r>
            <a:r>
              <a:rPr lang="nl-NL" sz="2000" dirty="0" smtClean="0"/>
              <a:t>: -</a:t>
            </a:r>
            <a:endParaRPr lang="en-US" sz="2000" dirty="0"/>
          </a:p>
        </p:txBody>
      </p:sp>
    </p:spTree>
    <p:extLst>
      <p:ext uri="{BB962C8B-B14F-4D97-AF65-F5344CB8AC3E}">
        <p14:creationId xmlns:p14="http://schemas.microsoft.com/office/powerpoint/2010/main" val="429473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584" y="2636912"/>
            <a:ext cx="7776864" cy="1470025"/>
          </a:xfrm>
        </p:spPr>
        <p:txBody>
          <a:bodyPr/>
          <a:lstStyle/>
          <a:p>
            <a:r>
              <a:rPr lang="nl-NL" sz="3200" i="1" dirty="0" smtClean="0">
                <a:effectLst>
                  <a:outerShdw blurRad="38100" dist="38100" dir="2700000" algn="tl">
                    <a:srgbClr val="000000">
                      <a:alpha val="43137"/>
                    </a:srgbClr>
                  </a:outerShdw>
                </a:effectLst>
              </a:rPr>
              <a:t>Koppelvlakstandaarden onder (GEMMA2) architectuur</a:t>
            </a:r>
            <a:br>
              <a:rPr lang="nl-NL" sz="3200" i="1" dirty="0" smtClean="0">
                <a:effectLst>
                  <a:outerShdw blurRad="38100" dist="38100" dir="2700000" algn="tl">
                    <a:srgbClr val="000000">
                      <a:alpha val="43137"/>
                    </a:srgbClr>
                  </a:outerShdw>
                </a:effectLst>
              </a:rPr>
            </a:br>
            <a:r>
              <a:rPr lang="nl-NL" sz="2400" i="1" dirty="0" smtClean="0">
                <a:effectLst>
                  <a:outerShdw blurRad="38100" dist="38100" dir="2700000" algn="tl">
                    <a:srgbClr val="000000">
                      <a:alpha val="43137"/>
                    </a:srgbClr>
                  </a:outerShdw>
                </a:effectLst>
              </a:rPr>
              <a:t>Zaak- en Documentservices</a:t>
            </a:r>
            <a:endParaRPr lang="nl-NL" sz="2400" i="1" dirty="0">
              <a:effectLst>
                <a:outerShdw blurRad="38100" dist="38100" dir="2700000" algn="tl">
                  <a:srgbClr val="000000">
                    <a:alpha val="43137"/>
                  </a:srgbClr>
                </a:outerShdw>
              </a:effectLst>
            </a:endParaRPr>
          </a:p>
        </p:txBody>
      </p:sp>
      <p:sp>
        <p:nvSpPr>
          <p:cNvPr id="5" name="Tekstvak 4"/>
          <p:cNvSpPr txBox="1"/>
          <p:nvPr/>
        </p:nvSpPr>
        <p:spPr>
          <a:xfrm>
            <a:off x="5283025" y="6376862"/>
            <a:ext cx="3852337" cy="369332"/>
          </a:xfrm>
          <a:prstGeom prst="rect">
            <a:avLst/>
          </a:prstGeom>
          <a:noFill/>
        </p:spPr>
        <p:txBody>
          <a:bodyPr wrap="none" rtlCol="0">
            <a:spAutoFit/>
          </a:bodyPr>
          <a:lstStyle/>
          <a:p>
            <a:r>
              <a:rPr lang="nl-NL" dirty="0">
                <a:solidFill>
                  <a:schemeClr val="bg1"/>
                </a:solidFill>
              </a:rPr>
              <a:t>Jan Brinkkemper  </a:t>
            </a:r>
            <a:r>
              <a:rPr lang="nl-NL" dirty="0" smtClean="0">
                <a:solidFill>
                  <a:schemeClr val="bg1"/>
                </a:solidFill>
              </a:rPr>
              <a:t>- 12 oktober 2016</a:t>
            </a:r>
            <a:endParaRPr lang="en-US" dirty="0">
              <a:solidFill>
                <a:schemeClr val="bg1"/>
              </a:solidFill>
            </a:endParaRPr>
          </a:p>
        </p:txBody>
      </p:sp>
    </p:spTree>
    <p:extLst>
      <p:ext uri="{BB962C8B-B14F-4D97-AF65-F5344CB8AC3E}">
        <p14:creationId xmlns:p14="http://schemas.microsoft.com/office/powerpoint/2010/main" val="1303149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Inhoud</a:t>
            </a:r>
            <a:endParaRPr lang="en-US" dirty="0"/>
          </a:p>
        </p:txBody>
      </p:sp>
      <p:sp>
        <p:nvSpPr>
          <p:cNvPr id="3" name="Tijdelijke aanduiding voor inhoud 2"/>
          <p:cNvSpPr>
            <a:spLocks noGrp="1"/>
          </p:cNvSpPr>
          <p:nvPr>
            <p:ph idx="1"/>
          </p:nvPr>
        </p:nvSpPr>
        <p:spPr>
          <a:xfrm>
            <a:off x="683568" y="1484784"/>
            <a:ext cx="7704000" cy="4608000"/>
          </a:xfrm>
        </p:spPr>
        <p:txBody>
          <a:bodyPr/>
          <a:lstStyle/>
          <a:p>
            <a:r>
              <a:rPr lang="nl-NL" sz="2800" dirty="0" smtClean="0"/>
              <a:t>Wat is GEMMA2</a:t>
            </a:r>
          </a:p>
          <a:p>
            <a:r>
              <a:rPr lang="nl-NL" sz="2800" dirty="0" smtClean="0"/>
              <a:t>GEMMA2 voor koppelvlakstandaarden</a:t>
            </a:r>
          </a:p>
          <a:p>
            <a:r>
              <a:rPr lang="nl-NL" sz="2800" dirty="0" smtClean="0"/>
              <a:t>Veranderingen voor Zaak- en Documentservices</a:t>
            </a:r>
          </a:p>
          <a:p>
            <a:r>
              <a:rPr lang="nl-NL" sz="2800" dirty="0" smtClean="0"/>
              <a:t>En verder..</a:t>
            </a:r>
          </a:p>
          <a:p>
            <a:endParaRPr lang="nl-NL" dirty="0" smtClean="0"/>
          </a:p>
          <a:p>
            <a:endParaRPr lang="nl-NL" dirty="0" smtClean="0"/>
          </a:p>
          <a:p>
            <a:endParaRPr lang="nl-NL" dirty="0" smtClean="0"/>
          </a:p>
          <a:p>
            <a:endParaRPr lang="nl-NL" dirty="0" smtClean="0"/>
          </a:p>
          <a:p>
            <a:endParaRPr lang="nl-NL" dirty="0" smtClean="0"/>
          </a:p>
          <a:p>
            <a:endParaRPr lang="nl-NL" dirty="0" smtClean="0"/>
          </a:p>
          <a:p>
            <a:endParaRPr lang="en-US" dirty="0"/>
          </a:p>
        </p:txBody>
      </p:sp>
    </p:spTree>
    <p:extLst>
      <p:ext uri="{BB962C8B-B14F-4D97-AF65-F5344CB8AC3E}">
        <p14:creationId xmlns:p14="http://schemas.microsoft.com/office/powerpoint/2010/main" val="4015343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smtClean="0"/>
              <a:t>Wat is GEMMA</a:t>
            </a:r>
            <a:endParaRPr lang="en-US" dirty="0"/>
          </a:p>
        </p:txBody>
      </p:sp>
      <p:pic>
        <p:nvPicPr>
          <p:cNvPr id="1026" name="Picture 2" descr="Bestand:Noraraamwer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7011" y="1167375"/>
            <a:ext cx="7064839" cy="5460438"/>
          </a:xfrm>
          <a:prstGeom prst="rect">
            <a:avLst/>
          </a:prstGeom>
          <a:noFill/>
          <a:extLst>
            <a:ext uri="{909E8E84-426E-40DD-AFC4-6F175D3DCCD1}">
              <a14:hiddenFill xmlns:a14="http://schemas.microsoft.com/office/drawing/2010/main">
                <a:solidFill>
                  <a:srgbClr val="FFFFFF"/>
                </a:solidFill>
              </a14:hiddenFill>
            </a:ext>
          </a:extLst>
        </p:spPr>
      </p:pic>
      <p:sp>
        <p:nvSpPr>
          <p:cNvPr id="5" name="Rechthoekige toelichting 4"/>
          <p:cNvSpPr/>
          <p:nvPr/>
        </p:nvSpPr>
        <p:spPr bwMode="auto">
          <a:xfrm>
            <a:off x="7161089" y="2630184"/>
            <a:ext cx="1664414" cy="390418"/>
          </a:xfrm>
          <a:prstGeom prst="wedgeRectCallout">
            <a:avLst>
              <a:gd name="adj1" fmla="val -45524"/>
              <a:gd name="adj2" fmla="val 104605"/>
            </a:avLst>
          </a:prstGeom>
          <a:solidFill>
            <a:srgbClr val="FFFFAB"/>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US" sz="1400" dirty="0" err="1">
                <a:solidFill>
                  <a:srgbClr val="003258"/>
                </a:solidFill>
              </a:rPr>
              <a:t>Procesarchitectuur</a:t>
            </a:r>
            <a:endParaRPr lang="en-US" sz="1400" dirty="0" smtClean="0">
              <a:solidFill>
                <a:srgbClr val="003258"/>
              </a:solidFill>
            </a:endParaRPr>
          </a:p>
        </p:txBody>
      </p:sp>
      <p:sp>
        <p:nvSpPr>
          <p:cNvPr id="7" name="Rechthoekige toelichting 6"/>
          <p:cNvSpPr/>
          <p:nvPr/>
        </p:nvSpPr>
        <p:spPr bwMode="auto">
          <a:xfrm>
            <a:off x="1570234" y="3429855"/>
            <a:ext cx="1974349" cy="546243"/>
          </a:xfrm>
          <a:prstGeom prst="wedgeRectCallout">
            <a:avLst>
              <a:gd name="adj1" fmla="val 11718"/>
              <a:gd name="adj2" fmla="val 92174"/>
            </a:avLst>
          </a:prstGeom>
          <a:solidFill>
            <a:srgbClr val="FFFFAB"/>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US" sz="1400" dirty="0" err="1" smtClean="0">
                <a:solidFill>
                  <a:srgbClr val="003258"/>
                </a:solidFill>
              </a:rPr>
              <a:t>Informatiearchitectuur</a:t>
            </a:r>
            <a:endParaRPr lang="en-US" sz="1400" dirty="0" smtClean="0">
              <a:solidFill>
                <a:srgbClr val="003258"/>
              </a:solidFill>
            </a:endParaRPr>
          </a:p>
          <a:p>
            <a:r>
              <a:rPr lang="nl-NL" sz="1400" dirty="0" smtClean="0">
                <a:solidFill>
                  <a:srgbClr val="003258"/>
                </a:solidFill>
              </a:rPr>
              <a:t>Applicatiefuncties</a:t>
            </a:r>
            <a:endParaRPr lang="en-US" sz="1400" dirty="0" smtClean="0">
              <a:solidFill>
                <a:srgbClr val="003258"/>
              </a:solidFill>
            </a:endParaRPr>
          </a:p>
        </p:txBody>
      </p:sp>
      <p:sp>
        <p:nvSpPr>
          <p:cNvPr id="8" name="Rechthoekige toelichting 7"/>
          <p:cNvSpPr/>
          <p:nvPr/>
        </p:nvSpPr>
        <p:spPr bwMode="auto">
          <a:xfrm>
            <a:off x="7161089" y="3507176"/>
            <a:ext cx="1664414" cy="390418"/>
          </a:xfrm>
          <a:prstGeom prst="wedgeRectCallout">
            <a:avLst>
              <a:gd name="adj1" fmla="val -45524"/>
              <a:gd name="adj2" fmla="val 104605"/>
            </a:avLst>
          </a:prstGeom>
          <a:solidFill>
            <a:srgbClr val="FFFFAB"/>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US" sz="1400" dirty="0" err="1" smtClean="0">
                <a:solidFill>
                  <a:srgbClr val="003258"/>
                </a:solidFill>
              </a:rPr>
              <a:t>Katern</a:t>
            </a:r>
            <a:r>
              <a:rPr lang="en-US" sz="1400" dirty="0" smtClean="0">
                <a:solidFill>
                  <a:srgbClr val="003258"/>
                </a:solidFill>
              </a:rPr>
              <a:t> </a:t>
            </a:r>
            <a:r>
              <a:rPr lang="en-US" sz="1400" dirty="0" err="1" smtClean="0">
                <a:solidFill>
                  <a:srgbClr val="003258"/>
                </a:solidFill>
              </a:rPr>
              <a:t>verbinden</a:t>
            </a:r>
            <a:endParaRPr lang="en-US" sz="1400" dirty="0" smtClean="0">
              <a:solidFill>
                <a:srgbClr val="003258"/>
              </a:solidFill>
            </a:endParaRPr>
          </a:p>
        </p:txBody>
      </p:sp>
      <p:sp>
        <p:nvSpPr>
          <p:cNvPr id="9" name="Rechthoekige toelichting 8"/>
          <p:cNvSpPr/>
          <p:nvPr/>
        </p:nvSpPr>
        <p:spPr bwMode="auto">
          <a:xfrm>
            <a:off x="5496675" y="2106202"/>
            <a:ext cx="1664414" cy="523982"/>
          </a:xfrm>
          <a:prstGeom prst="wedgeRectCallout">
            <a:avLst>
              <a:gd name="adj1" fmla="val -45524"/>
              <a:gd name="adj2" fmla="val 104605"/>
            </a:avLst>
          </a:prstGeom>
          <a:solidFill>
            <a:srgbClr val="FFFFAB"/>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nl-NL" sz="1400" dirty="0">
                <a:solidFill>
                  <a:srgbClr val="003258"/>
                </a:solidFill>
              </a:rPr>
              <a:t>Bedrijfsfuncties en -objecten</a:t>
            </a:r>
            <a:endParaRPr lang="en-US" sz="1400" dirty="0" smtClean="0">
              <a:solidFill>
                <a:srgbClr val="003258"/>
              </a:solidFill>
            </a:endParaRPr>
          </a:p>
        </p:txBody>
      </p:sp>
      <p:sp>
        <p:nvSpPr>
          <p:cNvPr id="10" name="Rechthoekige toelichting 9"/>
          <p:cNvSpPr/>
          <p:nvPr/>
        </p:nvSpPr>
        <p:spPr bwMode="auto">
          <a:xfrm>
            <a:off x="3582076" y="4969267"/>
            <a:ext cx="1337354" cy="578778"/>
          </a:xfrm>
          <a:prstGeom prst="wedgeRectCallout">
            <a:avLst>
              <a:gd name="adj1" fmla="val -13333"/>
              <a:gd name="adj2" fmla="val -116384"/>
            </a:avLst>
          </a:prstGeom>
          <a:solidFill>
            <a:srgbClr val="FFFFAB"/>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US" sz="1400" dirty="0" err="1" smtClean="0">
                <a:solidFill>
                  <a:srgbClr val="003258"/>
                </a:solidFill>
              </a:rPr>
              <a:t>Referentie</a:t>
            </a:r>
            <a:endParaRPr lang="en-US" sz="1400" dirty="0" smtClean="0">
              <a:solidFill>
                <a:srgbClr val="003258"/>
              </a:solidFill>
            </a:endParaRPr>
          </a:p>
          <a:p>
            <a:r>
              <a:rPr lang="en-US" sz="1400" dirty="0" err="1" smtClean="0">
                <a:solidFill>
                  <a:srgbClr val="003258"/>
                </a:solidFill>
              </a:rPr>
              <a:t>componenten</a:t>
            </a:r>
            <a:endParaRPr lang="en-US" sz="1400" dirty="0" smtClean="0">
              <a:solidFill>
                <a:srgbClr val="003258"/>
              </a:solidFill>
            </a:endParaRPr>
          </a:p>
        </p:txBody>
      </p:sp>
      <p:sp>
        <p:nvSpPr>
          <p:cNvPr id="11" name="Rechthoekige toelichting 10"/>
          <p:cNvSpPr/>
          <p:nvPr/>
        </p:nvSpPr>
        <p:spPr bwMode="auto">
          <a:xfrm>
            <a:off x="5275599" y="4969267"/>
            <a:ext cx="1337354" cy="424666"/>
          </a:xfrm>
          <a:prstGeom prst="wedgeRectCallout">
            <a:avLst>
              <a:gd name="adj1" fmla="val -13333"/>
              <a:gd name="adj2" fmla="val -116384"/>
            </a:avLst>
          </a:prstGeom>
          <a:solidFill>
            <a:srgbClr val="FFFFAB"/>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nl-NL" sz="1400" dirty="0" smtClean="0">
                <a:solidFill>
                  <a:srgbClr val="003258"/>
                </a:solidFill>
              </a:rPr>
              <a:t>Standaarden</a:t>
            </a:r>
            <a:endParaRPr lang="en-US" sz="1400" dirty="0" smtClean="0">
              <a:solidFill>
                <a:srgbClr val="003258"/>
              </a:solidFill>
            </a:endParaRPr>
          </a:p>
        </p:txBody>
      </p:sp>
      <p:sp>
        <p:nvSpPr>
          <p:cNvPr id="12" name="Rechthoekige toelichting 11"/>
          <p:cNvSpPr/>
          <p:nvPr/>
        </p:nvSpPr>
        <p:spPr bwMode="auto">
          <a:xfrm>
            <a:off x="5748825" y="95528"/>
            <a:ext cx="3091486" cy="523982"/>
          </a:xfrm>
          <a:prstGeom prst="wedgeRectCallout">
            <a:avLst>
              <a:gd name="adj1" fmla="val -16805"/>
              <a:gd name="adj2" fmla="val 187000"/>
            </a:avLst>
          </a:prstGeom>
          <a:solidFill>
            <a:srgbClr val="FFFFAB"/>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nl-NL" sz="1400" dirty="0">
                <a:solidFill>
                  <a:srgbClr val="003258"/>
                </a:solidFill>
              </a:rPr>
              <a:t>Baseline Informatiebeveiliging Nederlandse Gemeenten (BIG) </a:t>
            </a:r>
            <a:endParaRPr lang="en-US" sz="1400" dirty="0" smtClean="0">
              <a:solidFill>
                <a:srgbClr val="003258"/>
              </a:solidFill>
            </a:endParaRPr>
          </a:p>
        </p:txBody>
      </p:sp>
      <p:sp>
        <p:nvSpPr>
          <p:cNvPr id="13" name="Rechthoekige toelichting 12"/>
          <p:cNvSpPr/>
          <p:nvPr/>
        </p:nvSpPr>
        <p:spPr bwMode="auto">
          <a:xfrm>
            <a:off x="994418" y="1356636"/>
            <a:ext cx="1836393" cy="523982"/>
          </a:xfrm>
          <a:prstGeom prst="wedgeRectCallout">
            <a:avLst>
              <a:gd name="adj1" fmla="val 75837"/>
              <a:gd name="adj2" fmla="val 36803"/>
            </a:avLst>
          </a:prstGeom>
          <a:solidFill>
            <a:srgbClr val="FFFFAB"/>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nl-NL" sz="1400" dirty="0" smtClean="0">
                <a:solidFill>
                  <a:srgbClr val="003258"/>
                </a:solidFill>
              </a:rPr>
              <a:t>Informatie- en archiefbeheer</a:t>
            </a:r>
            <a:endParaRPr lang="en-US" sz="1400" dirty="0" smtClean="0">
              <a:solidFill>
                <a:srgbClr val="003258"/>
              </a:solidFill>
            </a:endParaRPr>
          </a:p>
        </p:txBody>
      </p:sp>
      <p:sp>
        <p:nvSpPr>
          <p:cNvPr id="2" name="Rechthoek 1"/>
          <p:cNvSpPr/>
          <p:nvPr/>
        </p:nvSpPr>
        <p:spPr bwMode="auto">
          <a:xfrm>
            <a:off x="1387011" y="3897594"/>
            <a:ext cx="6606285" cy="1071673"/>
          </a:xfrm>
          <a:prstGeom prst="rect">
            <a:avLst/>
          </a:prstGeom>
          <a:noFill/>
          <a:ln w="15240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US" sz="2400" dirty="0" err="1" smtClean="0">
              <a:solidFill>
                <a:srgbClr val="FFFFFF"/>
              </a:solidFill>
            </a:endParaRPr>
          </a:p>
        </p:txBody>
      </p:sp>
    </p:spTree>
    <p:extLst>
      <p:ext uri="{BB962C8B-B14F-4D97-AF65-F5344CB8AC3E}">
        <p14:creationId xmlns:p14="http://schemas.microsoft.com/office/powerpoint/2010/main" val="1619939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5"/>
          <p:cNvSpPr>
            <a:spLocks noGrp="1"/>
          </p:cNvSpPr>
          <p:nvPr>
            <p:ph type="title"/>
          </p:nvPr>
        </p:nvSpPr>
        <p:spPr bwMode="auto">
          <a:xfrm>
            <a:off x="720000" y="764704"/>
            <a:ext cx="7704000" cy="792163"/>
          </a:xfrm>
          <a:noFill/>
          <a:ln>
            <a:miter lim="800000"/>
            <a:headEnd/>
            <a:tailEnd/>
          </a:ln>
        </p:spPr>
        <p:txBody>
          <a:bodyPr vert="horz" wrap="square" lIns="91440" tIns="45720" rIns="91440" bIns="45720" numCol="1" anchor="t" anchorCtr="0" compatLnSpc="1">
            <a:prstTxWarp prst="textNoShape">
              <a:avLst/>
            </a:prstTxWarp>
          </a:bodyPr>
          <a:lstStyle/>
          <a:p>
            <a:pPr algn="l"/>
            <a:r>
              <a:rPr lang="nl-NL" sz="2400" dirty="0" smtClean="0"/>
              <a:t>Zaak- en Documentservices 1.2 / </a:t>
            </a:r>
            <a:br>
              <a:rPr lang="nl-NL" sz="2400" dirty="0" smtClean="0"/>
            </a:br>
            <a:r>
              <a:rPr lang="nl-NL" sz="2400" dirty="0" smtClean="0"/>
              <a:t>Documentcreatie services 1.1 vastgesteld</a:t>
            </a:r>
          </a:p>
        </p:txBody>
      </p:sp>
      <p:sp>
        <p:nvSpPr>
          <p:cNvPr id="12291" name="Tijdelijke aanduiding voor inhoud 6"/>
          <p:cNvSpPr>
            <a:spLocks noGrp="1"/>
          </p:cNvSpPr>
          <p:nvPr>
            <p:ph idx="1"/>
          </p:nvPr>
        </p:nvSpPr>
        <p:spPr>
          <a:xfrm>
            <a:off x="539552" y="1628800"/>
            <a:ext cx="8784976" cy="4525962"/>
          </a:xfrm>
        </p:spPr>
        <p:txBody>
          <a:bodyPr/>
          <a:lstStyle/>
          <a:p>
            <a:r>
              <a:rPr lang="nl-NL" dirty="0" smtClean="0"/>
              <a:t>22 juni 2016: Laatste concept besproken</a:t>
            </a:r>
          </a:p>
          <a:p>
            <a:pPr lvl="1"/>
            <a:r>
              <a:rPr lang="nl-NL" dirty="0" smtClean="0"/>
              <a:t>98 bevindingen ingediend door</a:t>
            </a:r>
          </a:p>
          <a:p>
            <a:pPr lvl="1"/>
            <a:r>
              <a:rPr lang="nl-NL" dirty="0" err="1" smtClean="0"/>
              <a:t>Atos</a:t>
            </a:r>
            <a:r>
              <a:rPr lang="nl-NL" dirty="0" smtClean="0"/>
              <a:t>, Centric, </a:t>
            </a:r>
            <a:r>
              <a:rPr lang="nl-NL" dirty="0" err="1" smtClean="0"/>
              <a:t>Pinkroccade</a:t>
            </a:r>
            <a:r>
              <a:rPr lang="nl-NL" dirty="0" smtClean="0"/>
              <a:t>, </a:t>
            </a:r>
            <a:r>
              <a:rPr lang="nl-NL" dirty="0" err="1" smtClean="0"/>
              <a:t>Roxit</a:t>
            </a:r>
            <a:endParaRPr lang="nl-NL" dirty="0" smtClean="0"/>
          </a:p>
          <a:p>
            <a:r>
              <a:rPr lang="nl-NL" dirty="0" smtClean="0"/>
              <a:t>9 juli 2016: Verbeterde versie uitgestuurd</a:t>
            </a:r>
          </a:p>
          <a:p>
            <a:pPr lvl="1"/>
            <a:r>
              <a:rPr lang="nl-NL" dirty="0" smtClean="0"/>
              <a:t>Geen blokkerende bezwaren</a:t>
            </a:r>
          </a:p>
          <a:p>
            <a:r>
              <a:rPr lang="nl-NL" dirty="0" smtClean="0"/>
              <a:t>1 augustus: standaarden hebben status ‘in gebruik’</a:t>
            </a:r>
          </a:p>
          <a:p>
            <a:r>
              <a:rPr lang="nl-NL" dirty="0" smtClean="0"/>
              <a:t>2 augustus: Standaard opgenomen in softwarecatalogus (</a:t>
            </a:r>
            <a:r>
              <a:rPr lang="nl-NL" dirty="0" smtClean="0">
                <a:solidFill>
                  <a:srgbClr val="FF0000"/>
                </a:solidFill>
              </a:rPr>
              <a:t>productplanning opnemen!</a:t>
            </a:r>
            <a:r>
              <a:rPr lang="nl-NL" dirty="0" smtClean="0"/>
              <a:t>)</a:t>
            </a:r>
            <a:endParaRPr lang="nl-NL" b="1" dirty="0" smtClean="0"/>
          </a:p>
          <a:p>
            <a:r>
              <a:rPr lang="nl-NL" dirty="0" smtClean="0"/>
              <a:t>NU: Compliance test en inrichting StUF Testplatform gereed in oktober/</a:t>
            </a:r>
            <a:r>
              <a:rPr lang="nl-NL" dirty="0" err="1" smtClean="0"/>
              <a:t>novemer</a:t>
            </a:r>
            <a:endParaRPr lang="nl-NL" dirty="0" smtClean="0"/>
          </a:p>
          <a:p>
            <a:r>
              <a:rPr lang="nl-NL" dirty="0" smtClean="0"/>
              <a:t>NU: Communicatie starten </a:t>
            </a:r>
            <a:r>
              <a:rPr lang="nl-NL" dirty="0"/>
              <a:t>(nieuwsbrief, website etc</a:t>
            </a:r>
            <a:r>
              <a:rPr lang="nl-NL" dirty="0" smtClean="0"/>
              <a:t>.)</a:t>
            </a:r>
          </a:p>
          <a:p>
            <a:pPr marL="0" indent="0">
              <a:buNone/>
            </a:pPr>
            <a:endParaRPr lang="nl-NL" sz="1600" b="0" dirty="0" smtClean="0"/>
          </a:p>
          <a:p>
            <a:endParaRPr lang="nl-NL" sz="1600" b="0" dirty="0" smtClean="0"/>
          </a:p>
        </p:txBody>
      </p:sp>
    </p:spTree>
    <p:extLst>
      <p:ext uri="{BB962C8B-B14F-4D97-AF65-F5344CB8AC3E}">
        <p14:creationId xmlns:p14="http://schemas.microsoft.com/office/powerpoint/2010/main" val="3073673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GEMMA2 Informatiearchitectuur</a:t>
            </a:r>
            <a:endParaRPr lang="en-US" dirty="0"/>
          </a:p>
        </p:txBody>
      </p:sp>
      <p:sp>
        <p:nvSpPr>
          <p:cNvPr id="3" name="Tijdelijke aanduiding voor inhoud 2"/>
          <p:cNvSpPr>
            <a:spLocks noGrp="1"/>
          </p:cNvSpPr>
          <p:nvPr>
            <p:ph idx="1"/>
          </p:nvPr>
        </p:nvSpPr>
        <p:spPr/>
        <p:txBody>
          <a:bodyPr/>
          <a:lstStyle/>
          <a:p>
            <a:r>
              <a:rPr lang="nl-NL" dirty="0"/>
              <a:t>Hoofdindeling gewijzigd</a:t>
            </a:r>
          </a:p>
          <a:p>
            <a:pPr lvl="1"/>
            <a:r>
              <a:rPr lang="nl-NL" dirty="0"/>
              <a:t>Van front-, </a:t>
            </a:r>
            <a:r>
              <a:rPr lang="nl-NL" dirty="0" err="1"/>
              <a:t>mid</a:t>
            </a:r>
            <a:r>
              <a:rPr lang="nl-NL" dirty="0"/>
              <a:t>- en backoffice </a:t>
            </a:r>
            <a:r>
              <a:rPr lang="nl-NL" dirty="0" smtClean="0"/>
              <a:t>naar </a:t>
            </a:r>
            <a:r>
              <a:rPr lang="nl-NL" dirty="0"/>
              <a:t>burgers en bedrijven, gemeente en ketenpartners</a:t>
            </a:r>
            <a:endParaRPr lang="en-GB" dirty="0"/>
          </a:p>
          <a:p>
            <a:r>
              <a:rPr lang="en-GB" dirty="0" err="1"/>
              <a:t>Verdiept</a:t>
            </a:r>
            <a:r>
              <a:rPr lang="en-GB" dirty="0"/>
              <a:t> met </a:t>
            </a:r>
            <a:r>
              <a:rPr lang="en-GB" dirty="0" err="1"/>
              <a:t>applicatiefuncties</a:t>
            </a:r>
            <a:endParaRPr lang="en-GB" dirty="0"/>
          </a:p>
          <a:p>
            <a:r>
              <a:rPr lang="en-GB" dirty="0" err="1" smtClean="0"/>
              <a:t>Gerelateerd</a:t>
            </a:r>
            <a:r>
              <a:rPr lang="en-GB" dirty="0" smtClean="0"/>
              <a:t> </a:t>
            </a:r>
            <a:r>
              <a:rPr lang="en-GB" dirty="0" err="1"/>
              <a:t>aan</a:t>
            </a:r>
            <a:r>
              <a:rPr lang="en-GB" dirty="0"/>
              <a:t> </a:t>
            </a:r>
            <a:r>
              <a:rPr lang="en-GB" dirty="0" err="1"/>
              <a:t>referentiecomponenten</a:t>
            </a:r>
            <a:endParaRPr lang="en-GB" dirty="0"/>
          </a:p>
          <a:p>
            <a:r>
              <a:rPr lang="en-GB" dirty="0" err="1"/>
              <a:t>Verbreed</a:t>
            </a:r>
            <a:endParaRPr lang="en-GB" dirty="0"/>
          </a:p>
          <a:p>
            <a:pPr lvl="1"/>
            <a:r>
              <a:rPr lang="nl-NL" dirty="0"/>
              <a:t>Van focus op dienstverlening en generieke </a:t>
            </a:r>
            <a:r>
              <a:rPr lang="nl-NL" dirty="0" smtClean="0"/>
              <a:t>functies naar </a:t>
            </a:r>
            <a:r>
              <a:rPr lang="nl-NL" dirty="0"/>
              <a:t>uitwerking van domeinarchitecturen</a:t>
            </a:r>
          </a:p>
          <a:p>
            <a:pPr lvl="2"/>
            <a:r>
              <a:rPr lang="en-GB" dirty="0" err="1"/>
              <a:t>Sociaal</a:t>
            </a:r>
            <a:r>
              <a:rPr lang="en-GB" dirty="0"/>
              <a:t> </a:t>
            </a:r>
            <a:r>
              <a:rPr lang="en-GB" dirty="0" err="1"/>
              <a:t>domein</a:t>
            </a:r>
            <a:r>
              <a:rPr lang="en-GB" dirty="0"/>
              <a:t> </a:t>
            </a:r>
            <a:r>
              <a:rPr lang="en-GB" dirty="0" err="1"/>
              <a:t>uitgewerkt</a:t>
            </a:r>
            <a:r>
              <a:rPr lang="en-GB" dirty="0"/>
              <a:t> </a:t>
            </a:r>
            <a:r>
              <a:rPr lang="en-GB" dirty="0" err="1"/>
              <a:t>als</a:t>
            </a:r>
            <a:r>
              <a:rPr lang="en-GB" dirty="0"/>
              <a:t> </a:t>
            </a:r>
            <a:r>
              <a:rPr lang="en-GB" dirty="0" err="1"/>
              <a:t>vervolg</a:t>
            </a:r>
            <a:r>
              <a:rPr lang="en-GB" dirty="0"/>
              <a:t> op </a:t>
            </a:r>
            <a:r>
              <a:rPr lang="en-GB" dirty="0" err="1"/>
              <a:t>decentralisaties</a:t>
            </a:r>
            <a:r>
              <a:rPr lang="en-GB" dirty="0"/>
              <a:t>;</a:t>
            </a:r>
          </a:p>
          <a:p>
            <a:pPr lvl="2"/>
            <a:r>
              <a:rPr lang="en-GB" dirty="0" err="1"/>
              <a:t>Ruimtelijk</a:t>
            </a:r>
            <a:r>
              <a:rPr lang="en-GB" dirty="0"/>
              <a:t> </a:t>
            </a:r>
            <a:r>
              <a:rPr lang="en-GB" dirty="0" err="1"/>
              <a:t>domein</a:t>
            </a:r>
            <a:r>
              <a:rPr lang="en-GB" dirty="0"/>
              <a:t> </a:t>
            </a:r>
            <a:r>
              <a:rPr lang="en-GB" dirty="0" err="1"/>
              <a:t>eerste</a:t>
            </a:r>
            <a:r>
              <a:rPr lang="en-GB" dirty="0"/>
              <a:t> </a:t>
            </a:r>
            <a:r>
              <a:rPr lang="en-GB" dirty="0" err="1"/>
              <a:t>aanzet</a:t>
            </a:r>
            <a:r>
              <a:rPr lang="en-GB" dirty="0"/>
              <a:t> </a:t>
            </a:r>
            <a:r>
              <a:rPr lang="en-GB" dirty="0" err="1"/>
              <a:t>voor</a:t>
            </a:r>
            <a:r>
              <a:rPr lang="en-GB" dirty="0"/>
              <a:t> </a:t>
            </a:r>
            <a:r>
              <a:rPr lang="en-GB" dirty="0" err="1"/>
              <a:t>omgevingswet</a:t>
            </a:r>
            <a:r>
              <a:rPr lang="en-GB" dirty="0"/>
              <a:t>;</a:t>
            </a:r>
          </a:p>
          <a:p>
            <a:pPr lvl="2"/>
            <a:r>
              <a:rPr lang="en-GB" dirty="0"/>
              <a:t>Start met </a:t>
            </a:r>
            <a:r>
              <a:rPr lang="en-GB" dirty="0" err="1"/>
              <a:t>uitwerking</a:t>
            </a:r>
            <a:r>
              <a:rPr lang="en-GB" dirty="0"/>
              <a:t> </a:t>
            </a:r>
            <a:r>
              <a:rPr lang="en-GB" dirty="0" err="1"/>
              <a:t>bestuur</a:t>
            </a:r>
            <a:r>
              <a:rPr lang="en-GB" dirty="0"/>
              <a:t> en </a:t>
            </a:r>
            <a:r>
              <a:rPr lang="en-GB" dirty="0" err="1"/>
              <a:t>veiligheid</a:t>
            </a:r>
            <a:r>
              <a:rPr lang="en-GB" dirty="0"/>
              <a:t> en </a:t>
            </a:r>
            <a:r>
              <a:rPr lang="en-GB" dirty="0" err="1"/>
              <a:t>dienstverlening</a:t>
            </a:r>
            <a:endParaRPr lang="en-US" dirty="0"/>
          </a:p>
        </p:txBody>
      </p:sp>
    </p:spTree>
    <p:extLst>
      <p:ext uri="{BB962C8B-B14F-4D97-AF65-F5344CB8AC3E}">
        <p14:creationId xmlns:p14="http://schemas.microsoft.com/office/powerpoint/2010/main" val="1135241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Referentiecomponent als verbinding</a:t>
            </a:r>
            <a:endParaRPr lang="en-US" dirty="0"/>
          </a:p>
        </p:txBody>
      </p:sp>
      <p:sp>
        <p:nvSpPr>
          <p:cNvPr id="3" name="Tijdelijke aanduiding voor inhoud 2"/>
          <p:cNvSpPr>
            <a:spLocks noGrp="1"/>
          </p:cNvSpPr>
          <p:nvPr>
            <p:ph idx="1"/>
          </p:nvPr>
        </p:nvSpPr>
        <p:spPr/>
        <p:txBody>
          <a:bodyPr/>
          <a:lstStyle/>
          <a:p>
            <a:r>
              <a:rPr lang="nl-NL" dirty="0" smtClean="0"/>
              <a:t>In de softwarecatalogus</a:t>
            </a:r>
          </a:p>
          <a:p>
            <a:pPr lvl="1"/>
            <a:r>
              <a:rPr lang="nl-NL" dirty="0" smtClean="0"/>
              <a:t>Waarvoor is een pakket geschikt </a:t>
            </a:r>
          </a:p>
          <a:p>
            <a:pPr lvl="1"/>
            <a:r>
              <a:rPr lang="nl-NL" dirty="0" smtClean="0"/>
              <a:t>Waarvoor wordt een pakket gebruikt</a:t>
            </a:r>
          </a:p>
          <a:p>
            <a:pPr lvl="1"/>
            <a:r>
              <a:rPr lang="nl-NL" dirty="0" smtClean="0"/>
              <a:t>Plotten van een pakketten op GEMMA views</a:t>
            </a:r>
          </a:p>
          <a:p>
            <a:r>
              <a:rPr lang="nl-NL" dirty="0" smtClean="0"/>
              <a:t>Interoperabiliteit en compliance</a:t>
            </a:r>
          </a:p>
          <a:p>
            <a:pPr lvl="1"/>
            <a:r>
              <a:rPr lang="nl-NL" dirty="0" smtClean="0"/>
              <a:t>systeemgrenzen voor een koppelvlakstandaard</a:t>
            </a:r>
          </a:p>
          <a:p>
            <a:r>
              <a:rPr lang="nl-NL" dirty="0" smtClean="0"/>
              <a:t>Inkoopondersteuning</a:t>
            </a:r>
          </a:p>
          <a:p>
            <a:pPr lvl="1"/>
            <a:r>
              <a:rPr lang="nl-NL" dirty="0" smtClean="0"/>
              <a:t>Welke en standaarden en applicatiefuncties moet ik opnemen in mijn bestek</a:t>
            </a:r>
          </a:p>
          <a:p>
            <a:r>
              <a:rPr lang="nl-NL" dirty="0" smtClean="0"/>
              <a:t>Monitors, handreikingen, etc.</a:t>
            </a:r>
          </a:p>
          <a:p>
            <a:pPr lvl="1"/>
            <a:r>
              <a:rPr lang="nl-NL" dirty="0"/>
              <a:t>Monitor Doelgerichte </a:t>
            </a:r>
            <a:r>
              <a:rPr lang="nl-NL" dirty="0" smtClean="0"/>
              <a:t>Digitalisering</a:t>
            </a:r>
          </a:p>
          <a:p>
            <a:pPr lvl="1"/>
            <a:r>
              <a:rPr lang="nl-NL" dirty="0" smtClean="0"/>
              <a:t>Compliancy monitor </a:t>
            </a:r>
          </a:p>
          <a:p>
            <a:pPr lvl="1"/>
            <a:r>
              <a:rPr lang="nl-NL" dirty="0" smtClean="0"/>
              <a:t>..</a:t>
            </a:r>
          </a:p>
        </p:txBody>
      </p:sp>
      <p:sp>
        <p:nvSpPr>
          <p:cNvPr id="4" name="Afgeronde rechthoek 3"/>
          <p:cNvSpPr/>
          <p:nvPr/>
        </p:nvSpPr>
        <p:spPr bwMode="auto">
          <a:xfrm>
            <a:off x="1115616" y="2924944"/>
            <a:ext cx="7200800" cy="1296144"/>
          </a:xfrm>
          <a:prstGeom prst="roundRec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2400" dirty="0">
                <a:solidFill>
                  <a:schemeClr val="bg1"/>
                </a:solidFill>
                <a:latin typeface="+mn-lt"/>
                <a:ea typeface="+mn-ea"/>
                <a:cs typeface="+mn-cs"/>
              </a:rPr>
              <a:t>Om verbinding te behouden moeten koppelvlakstandaarden onder GEMMA2 architectuur </a:t>
            </a:r>
            <a:r>
              <a:rPr lang="nl-NL" sz="2400" dirty="0" smtClean="0">
                <a:solidFill>
                  <a:schemeClr val="bg1"/>
                </a:solidFill>
                <a:latin typeface="+mn-lt"/>
                <a:ea typeface="+mn-ea"/>
                <a:cs typeface="+mn-cs"/>
              </a:rPr>
              <a:t>gebracht </a:t>
            </a:r>
            <a:r>
              <a:rPr lang="nl-NL" sz="2400" dirty="0">
                <a:solidFill>
                  <a:schemeClr val="bg1"/>
                </a:solidFill>
                <a:latin typeface="+mn-lt"/>
                <a:ea typeface="+mn-ea"/>
                <a:cs typeface="+mn-cs"/>
              </a:rPr>
              <a:t>worden</a:t>
            </a:r>
            <a:endParaRPr lang="en-US" sz="2400" dirty="0" err="1">
              <a:solidFill>
                <a:schemeClr val="bg1"/>
              </a:solidFill>
              <a:latin typeface="+mn-lt"/>
              <a:ea typeface="+mn-ea"/>
              <a:cs typeface="+mn-cs"/>
            </a:endParaRPr>
          </a:p>
        </p:txBody>
      </p:sp>
    </p:spTree>
    <p:extLst>
      <p:ext uri="{BB962C8B-B14F-4D97-AF65-F5344CB8AC3E}">
        <p14:creationId xmlns:p14="http://schemas.microsoft.com/office/powerpoint/2010/main" val="7385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GEMMA2 voor koppelvlakstandaarden</a:t>
            </a:r>
            <a:endParaRPr lang="en-US" dirty="0"/>
          </a:p>
        </p:txBody>
      </p:sp>
      <p:sp>
        <p:nvSpPr>
          <p:cNvPr id="3" name="Tijdelijke aanduiding voor inhoud 2"/>
          <p:cNvSpPr>
            <a:spLocks noGrp="1"/>
          </p:cNvSpPr>
          <p:nvPr>
            <p:ph idx="1"/>
          </p:nvPr>
        </p:nvSpPr>
        <p:spPr>
          <a:xfrm>
            <a:off x="683568" y="1412776"/>
            <a:ext cx="7704000" cy="4608000"/>
          </a:xfrm>
        </p:spPr>
        <p:txBody>
          <a:bodyPr>
            <a:normAutofit/>
          </a:bodyPr>
          <a:lstStyle/>
          <a:p>
            <a:r>
              <a:rPr lang="nl-NL" dirty="0" smtClean="0"/>
              <a:t>Gebruik maken van GEMMA2 referentiecomponenten </a:t>
            </a:r>
          </a:p>
          <a:p>
            <a:pPr lvl="1"/>
            <a:r>
              <a:rPr lang="nl-NL" dirty="0" smtClean="0"/>
              <a:t>Andere naamgeving</a:t>
            </a:r>
          </a:p>
          <a:p>
            <a:pPr lvl="1"/>
            <a:r>
              <a:rPr lang="nl-NL" dirty="0" smtClean="0"/>
              <a:t>Functionaliteit beschrijven </a:t>
            </a:r>
            <a:r>
              <a:rPr lang="nl-NL" dirty="0" err="1" smtClean="0"/>
              <a:t>a.d.v.</a:t>
            </a:r>
            <a:r>
              <a:rPr lang="nl-NL" dirty="0" smtClean="0"/>
              <a:t> applicatiefuncties </a:t>
            </a:r>
          </a:p>
          <a:p>
            <a:pPr lvl="1"/>
            <a:r>
              <a:rPr lang="nl-NL" dirty="0" smtClean="0"/>
              <a:t>Mogelijk andere verdeling van functionaliteit</a:t>
            </a:r>
          </a:p>
          <a:p>
            <a:r>
              <a:rPr lang="nl-NL" dirty="0" smtClean="0"/>
              <a:t>Scherpe verbinding tussen referentiecomponent, applicatiefunctie en services; </a:t>
            </a:r>
          </a:p>
          <a:p>
            <a:r>
              <a:rPr lang="nl-NL" dirty="0"/>
              <a:t>S</a:t>
            </a:r>
            <a:r>
              <a:rPr lang="nl-NL" dirty="0" smtClean="0"/>
              <a:t>ervices worden gerealiseerd door applicatiefuncties van component</a:t>
            </a:r>
            <a:endParaRPr lang="en-US" dirty="0" smtClean="0"/>
          </a:p>
          <a:p>
            <a:pPr lvl="1"/>
            <a:r>
              <a:rPr lang="nl-NL" dirty="0" smtClean="0"/>
              <a:t>Dit kan betekenen: nieuwe services/verdwijnen van services/verplaatsen van services </a:t>
            </a:r>
          </a:p>
        </p:txBody>
      </p:sp>
    </p:spTree>
    <p:extLst>
      <p:ext uri="{BB962C8B-B14F-4D97-AF65-F5344CB8AC3E}">
        <p14:creationId xmlns:p14="http://schemas.microsoft.com/office/powerpoint/2010/main" val="2101243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Verandering voor Zaak- en Documentservices</a:t>
            </a:r>
            <a:endParaRPr lang="en-US" dirty="0"/>
          </a:p>
        </p:txBody>
      </p:sp>
      <p:sp>
        <p:nvSpPr>
          <p:cNvPr id="3" name="Tijdelijke aanduiding voor inhoud 2"/>
          <p:cNvSpPr>
            <a:spLocks noGrp="1"/>
          </p:cNvSpPr>
          <p:nvPr>
            <p:ph idx="1"/>
          </p:nvPr>
        </p:nvSpPr>
        <p:spPr>
          <a:xfrm>
            <a:off x="683568" y="1412776"/>
            <a:ext cx="7704000" cy="4608000"/>
          </a:xfrm>
        </p:spPr>
        <p:txBody>
          <a:bodyPr>
            <a:normAutofit/>
          </a:bodyPr>
          <a:lstStyle/>
          <a:p>
            <a:r>
              <a:rPr lang="nl-NL" dirty="0" smtClean="0"/>
              <a:t>Referentiecomponenten ‘zaaksysteem’, ‘DMS’ en zaak/document </a:t>
            </a:r>
            <a:r>
              <a:rPr lang="nl-NL" dirty="0" err="1" smtClean="0"/>
              <a:t>serviceconsumer</a:t>
            </a:r>
            <a:r>
              <a:rPr lang="nl-NL" dirty="0" smtClean="0"/>
              <a:t> verdwijnen</a:t>
            </a:r>
          </a:p>
          <a:p>
            <a:pPr lvl="1"/>
            <a:r>
              <a:rPr lang="nl-NL" dirty="0" smtClean="0"/>
              <a:t>Zaakregistratiecomponent</a:t>
            </a:r>
          </a:p>
          <a:p>
            <a:pPr lvl="1"/>
            <a:r>
              <a:rPr lang="nl-NL" dirty="0" smtClean="0"/>
              <a:t>Documentregistratiecomponent</a:t>
            </a:r>
          </a:p>
          <a:p>
            <a:pPr lvl="1"/>
            <a:r>
              <a:rPr lang="nl-NL" dirty="0" err="1" smtClean="0"/>
              <a:t>Procesondersteunende</a:t>
            </a:r>
            <a:r>
              <a:rPr lang="nl-NL" dirty="0" smtClean="0"/>
              <a:t> componenten (groep van </a:t>
            </a:r>
            <a:r>
              <a:rPr lang="nl-NL" dirty="0" err="1" smtClean="0"/>
              <a:t>consumer</a:t>
            </a:r>
            <a:r>
              <a:rPr lang="nl-NL" dirty="0" smtClean="0"/>
              <a:t> componenten	</a:t>
            </a:r>
          </a:p>
          <a:p>
            <a:pPr lvl="2"/>
            <a:r>
              <a:rPr lang="nl-NL" dirty="0" smtClean="0"/>
              <a:t>Waaronder (generiek) </a:t>
            </a:r>
            <a:r>
              <a:rPr lang="nl-NL" dirty="0" err="1" smtClean="0"/>
              <a:t>Zaakafhandelcomponent</a:t>
            </a:r>
            <a:endParaRPr lang="nl-NL" dirty="0" smtClean="0"/>
          </a:p>
          <a:p>
            <a:r>
              <a:rPr lang="nl-NL" dirty="0" smtClean="0"/>
              <a:t>GEMMA2 beschrijft welke functionaliteit deze componenten leveren</a:t>
            </a:r>
          </a:p>
          <a:p>
            <a:pPr lvl="1"/>
            <a:endParaRPr lang="nl-NL" dirty="0" smtClean="0"/>
          </a:p>
        </p:txBody>
      </p:sp>
    </p:spTree>
    <p:extLst>
      <p:ext uri="{BB962C8B-B14F-4D97-AF65-F5344CB8AC3E}">
        <p14:creationId xmlns:p14="http://schemas.microsoft.com/office/powerpoint/2010/main" val="3782581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hoek 7"/>
          <p:cNvSpPr/>
          <p:nvPr/>
        </p:nvSpPr>
        <p:spPr>
          <a:xfrm>
            <a:off x="378187" y="2677070"/>
            <a:ext cx="8503259" cy="156966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nl-NL" sz="2400" dirty="0"/>
              <a:t>Het component ondersteunt het opslaan en ontsluiten van gegevens over zaken van verschillende types. Opslag vindt plaats conform het RGBZ waarin entiteiten en onderlinge relaties zijn beschreven.</a:t>
            </a:r>
            <a:endParaRPr lang="en-US" sz="2400" dirty="0"/>
          </a:p>
        </p:txBody>
      </p:sp>
      <p:sp>
        <p:nvSpPr>
          <p:cNvPr id="2" name="Titel 1"/>
          <p:cNvSpPr>
            <a:spLocks noGrp="1"/>
          </p:cNvSpPr>
          <p:nvPr>
            <p:ph type="title"/>
          </p:nvPr>
        </p:nvSpPr>
        <p:spPr>
          <a:xfrm>
            <a:off x="719999" y="540000"/>
            <a:ext cx="8236315" cy="792163"/>
          </a:xfrm>
        </p:spPr>
        <p:txBody>
          <a:bodyPr/>
          <a:lstStyle/>
          <a:p>
            <a:r>
              <a:rPr lang="nl-NL" dirty="0" smtClean="0"/>
              <a:t>Zakenregistratiecomponent</a:t>
            </a:r>
            <a:endParaRPr lang="en-US" dirty="0"/>
          </a:p>
        </p:txBody>
      </p:sp>
      <p:pic>
        <p:nvPicPr>
          <p:cNvPr id="1026" name="Picture 2" descr="1e9f0ce0-5e54-11e2-7023-0050568a190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55" y="1412776"/>
            <a:ext cx="8956315" cy="4746848"/>
          </a:xfrm>
          <a:prstGeom prst="rect">
            <a:avLst/>
          </a:prstGeom>
          <a:solidFill>
            <a:schemeClr val="bg1"/>
          </a:solidFill>
        </p:spPr>
      </p:pic>
      <p:sp>
        <p:nvSpPr>
          <p:cNvPr id="3" name="Afgeronde rechthoek 2"/>
          <p:cNvSpPr/>
          <p:nvPr/>
        </p:nvSpPr>
        <p:spPr bwMode="auto">
          <a:xfrm>
            <a:off x="107504" y="2887682"/>
            <a:ext cx="2736304" cy="898518"/>
          </a:xfrm>
          <a:prstGeom prst="roundRect">
            <a:avLst/>
          </a:prstGeom>
          <a:noFill/>
          <a:ln w="76200" cap="flat" cmpd="sng" algn="ctr">
            <a:solidFill>
              <a:srgbClr val="33CC33"/>
            </a:solid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err="1" smtClean="0">
              <a:ln>
                <a:noFill/>
              </a:ln>
              <a:solidFill>
                <a:schemeClr val="bg1"/>
              </a:solidFill>
              <a:effectLst/>
              <a:latin typeface="Arial" charset="0"/>
              <a:ea typeface="ＭＳ Ｐゴシック" charset="0"/>
              <a:cs typeface="Arial" charset="0"/>
            </a:endParaRPr>
          </a:p>
        </p:txBody>
      </p:sp>
      <p:sp>
        <p:nvSpPr>
          <p:cNvPr id="10" name="Afgeronde rechthoek 9"/>
          <p:cNvSpPr/>
          <p:nvPr/>
        </p:nvSpPr>
        <p:spPr bwMode="auto">
          <a:xfrm>
            <a:off x="1835696" y="4220770"/>
            <a:ext cx="2088232" cy="864414"/>
          </a:xfrm>
          <a:prstGeom prst="roundRect">
            <a:avLst/>
          </a:prstGeom>
          <a:noFill/>
          <a:ln w="76200" cap="flat" cmpd="sng" algn="ctr">
            <a:solidFill>
              <a:srgbClr val="33CC33"/>
            </a:solid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err="1" smtClean="0">
              <a:ln>
                <a:noFill/>
              </a:ln>
              <a:solidFill>
                <a:schemeClr val="bg1"/>
              </a:solidFill>
              <a:effectLst/>
              <a:latin typeface="Arial" charset="0"/>
              <a:ea typeface="ＭＳ Ｐゴシック" charset="0"/>
              <a:cs typeface="Arial" charset="0"/>
            </a:endParaRPr>
          </a:p>
        </p:txBody>
      </p:sp>
      <p:sp>
        <p:nvSpPr>
          <p:cNvPr id="11" name="Afgeronde rechthoek 10"/>
          <p:cNvSpPr/>
          <p:nvPr/>
        </p:nvSpPr>
        <p:spPr bwMode="auto">
          <a:xfrm>
            <a:off x="5004048" y="4221088"/>
            <a:ext cx="2088232" cy="864414"/>
          </a:xfrm>
          <a:prstGeom prst="roundRect">
            <a:avLst/>
          </a:prstGeom>
          <a:noFill/>
          <a:ln w="76200" cap="flat" cmpd="sng" algn="ctr">
            <a:solidFill>
              <a:srgbClr val="FFC000"/>
            </a:solid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err="1" smtClean="0">
              <a:ln>
                <a:noFill/>
              </a:ln>
              <a:solidFill>
                <a:schemeClr val="bg1"/>
              </a:solidFill>
              <a:effectLst/>
              <a:latin typeface="Arial" charset="0"/>
              <a:ea typeface="ＭＳ Ｐゴシック" charset="0"/>
              <a:cs typeface="Arial" charset="0"/>
            </a:endParaRPr>
          </a:p>
        </p:txBody>
      </p:sp>
      <p:sp>
        <p:nvSpPr>
          <p:cNvPr id="12" name="Afgeronde rechthoek 11"/>
          <p:cNvSpPr/>
          <p:nvPr/>
        </p:nvSpPr>
        <p:spPr bwMode="auto">
          <a:xfrm>
            <a:off x="5940152" y="2921786"/>
            <a:ext cx="2736304" cy="864414"/>
          </a:xfrm>
          <a:prstGeom prst="roundRect">
            <a:avLst/>
          </a:prstGeom>
          <a:noFill/>
          <a:ln w="76200" cap="flat" cmpd="sng" algn="ctr">
            <a:solidFill>
              <a:srgbClr val="33CC33"/>
            </a:solid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err="1" smtClean="0">
              <a:ln>
                <a:noFill/>
              </a:ln>
              <a:solidFill>
                <a:schemeClr val="bg1"/>
              </a:solidFill>
              <a:effectLst/>
              <a:latin typeface="Arial" charset="0"/>
              <a:ea typeface="ＭＳ Ｐゴシック" charset="0"/>
              <a:cs typeface="Arial" charset="0"/>
            </a:endParaRPr>
          </a:p>
        </p:txBody>
      </p:sp>
      <p:sp>
        <p:nvSpPr>
          <p:cNvPr id="13" name="Afgeronde rechthoek 12"/>
          <p:cNvSpPr/>
          <p:nvPr/>
        </p:nvSpPr>
        <p:spPr bwMode="auto">
          <a:xfrm>
            <a:off x="3068216" y="2960159"/>
            <a:ext cx="2655912" cy="826041"/>
          </a:xfrm>
          <a:prstGeom prst="roundRect">
            <a:avLst/>
          </a:prstGeom>
          <a:noFill/>
          <a:ln w="76200" cap="flat" cmpd="sng" algn="ctr">
            <a:solidFill>
              <a:srgbClr val="DD4814"/>
            </a:solid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err="1" smtClean="0">
              <a:ln>
                <a:noFill/>
              </a:ln>
              <a:solidFill>
                <a:schemeClr val="bg1"/>
              </a:solidFill>
              <a:effectLst/>
              <a:latin typeface="Arial" charset="0"/>
              <a:ea typeface="ＭＳ Ｐゴシック" charset="0"/>
              <a:cs typeface="Arial" charset="0"/>
            </a:endParaRPr>
          </a:p>
        </p:txBody>
      </p:sp>
      <p:sp>
        <p:nvSpPr>
          <p:cNvPr id="9" name="Tekstvak 8"/>
          <p:cNvSpPr txBox="1"/>
          <p:nvPr/>
        </p:nvSpPr>
        <p:spPr>
          <a:xfrm>
            <a:off x="4322926" y="1459946"/>
            <a:ext cx="4820344" cy="430887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nl-NL" sz="2000" i="1" dirty="0" smtClean="0"/>
              <a:t>Aanmaken, delen, verwijderen en wijzigen van zaakdocumenten</a:t>
            </a:r>
          </a:p>
          <a:p>
            <a:pPr marL="285750" indent="-285750">
              <a:buFont typeface="Arial" panose="020B0604020202020204" pitchFamily="34" charset="0"/>
              <a:buChar char="•"/>
            </a:pPr>
            <a:r>
              <a:rPr lang="nl-NL" b="1" dirty="0" smtClean="0"/>
              <a:t>Aanmaken</a:t>
            </a:r>
          </a:p>
          <a:p>
            <a:pPr marL="742950" lvl="1" indent="-285750">
              <a:buFont typeface="Arial" panose="020B0604020202020204" pitchFamily="34" charset="0"/>
              <a:buChar char="•"/>
            </a:pPr>
            <a:r>
              <a:rPr lang="nl-NL" dirty="0" err="1" smtClean="0"/>
              <a:t>voegZaakdocumentToe</a:t>
            </a:r>
            <a:endParaRPr lang="nl-NL" dirty="0" smtClean="0"/>
          </a:p>
          <a:p>
            <a:pPr marL="742950" lvl="1" indent="-285750">
              <a:buFont typeface="Arial" panose="020B0604020202020204" pitchFamily="34" charset="0"/>
              <a:buChar char="•"/>
            </a:pPr>
            <a:r>
              <a:rPr lang="nl-NL" dirty="0" err="1"/>
              <a:t>m</a:t>
            </a:r>
            <a:r>
              <a:rPr lang="nl-NL" dirty="0" err="1" smtClean="0"/>
              <a:t>aakZaakdocument</a:t>
            </a:r>
            <a:endParaRPr lang="nl-NL" dirty="0" smtClean="0"/>
          </a:p>
          <a:p>
            <a:pPr marL="742950" lvl="1" indent="-285750">
              <a:buFont typeface="Arial" panose="020B0604020202020204" pitchFamily="34" charset="0"/>
              <a:buChar char="•"/>
            </a:pPr>
            <a:r>
              <a:rPr lang="nl-NL" dirty="0" err="1" smtClean="0"/>
              <a:t>cancelCheckout</a:t>
            </a:r>
            <a:endParaRPr lang="nl-NL" dirty="0"/>
          </a:p>
          <a:p>
            <a:pPr marL="742950" lvl="1" indent="-285750">
              <a:buFont typeface="Arial" panose="020B0604020202020204" pitchFamily="34" charset="0"/>
              <a:buChar char="•"/>
            </a:pPr>
            <a:r>
              <a:rPr lang="nl-NL" dirty="0" err="1" smtClean="0"/>
              <a:t>Genererendocument</a:t>
            </a:r>
            <a:r>
              <a:rPr lang="nl-NL" dirty="0" smtClean="0"/>
              <a:t/>
            </a:r>
            <a:br>
              <a:rPr lang="nl-NL" dirty="0" smtClean="0"/>
            </a:br>
            <a:r>
              <a:rPr lang="nl-NL" dirty="0" smtClean="0"/>
              <a:t>identificatie</a:t>
            </a:r>
          </a:p>
          <a:p>
            <a:pPr marL="285750" indent="-285750">
              <a:buFont typeface="Arial" panose="020B0604020202020204" pitchFamily="34" charset="0"/>
              <a:buChar char="•"/>
            </a:pPr>
            <a:r>
              <a:rPr lang="nl-NL" b="1" dirty="0" smtClean="0"/>
              <a:t>Delen</a:t>
            </a:r>
          </a:p>
          <a:p>
            <a:pPr marL="742950" lvl="1" indent="-285750">
              <a:buFont typeface="Arial" panose="020B0604020202020204" pitchFamily="34" charset="0"/>
              <a:buChar char="•"/>
            </a:pPr>
            <a:r>
              <a:rPr lang="nl-NL" dirty="0" err="1" smtClean="0"/>
              <a:t>geefZaakdocumentBew</a:t>
            </a:r>
            <a:endParaRPr lang="nl-NL" dirty="0" smtClean="0"/>
          </a:p>
          <a:p>
            <a:pPr marL="742950" lvl="1" indent="-285750">
              <a:buFont typeface="Arial" panose="020B0604020202020204" pitchFamily="34" charset="0"/>
              <a:buChar char="•"/>
            </a:pPr>
            <a:r>
              <a:rPr lang="nl-NL" dirty="0" err="1" smtClean="0"/>
              <a:t>geefZaakdocumentLezen</a:t>
            </a:r>
            <a:endParaRPr lang="nl-NL" dirty="0" smtClean="0"/>
          </a:p>
          <a:p>
            <a:pPr marL="285750" indent="-285750">
              <a:buFont typeface="Arial" panose="020B0604020202020204" pitchFamily="34" charset="0"/>
              <a:buChar char="•"/>
            </a:pPr>
            <a:r>
              <a:rPr lang="nl-NL" b="1" dirty="0" smtClean="0"/>
              <a:t>Verwijderen</a:t>
            </a:r>
          </a:p>
          <a:p>
            <a:pPr marL="742950" lvl="1" indent="-285750">
              <a:buFont typeface="Arial" panose="020B0604020202020204" pitchFamily="34" charset="0"/>
              <a:buChar char="•"/>
            </a:pPr>
            <a:r>
              <a:rPr lang="nl-NL" dirty="0" err="1" smtClean="0"/>
              <a:t>ontkoppelZaakdocument</a:t>
            </a:r>
            <a:endParaRPr lang="nl-NL" dirty="0" smtClean="0"/>
          </a:p>
          <a:p>
            <a:pPr marL="285750" indent="-285750">
              <a:buFont typeface="Arial" panose="020B0604020202020204" pitchFamily="34" charset="0"/>
              <a:buChar char="•"/>
            </a:pPr>
            <a:r>
              <a:rPr lang="nl-NL" b="1" dirty="0" smtClean="0"/>
              <a:t>Wijzigen</a:t>
            </a:r>
          </a:p>
          <a:p>
            <a:pPr marL="742950" lvl="1" indent="-285750">
              <a:buFont typeface="Arial" panose="020B0604020202020204" pitchFamily="34" charset="0"/>
              <a:buChar char="•"/>
            </a:pPr>
            <a:r>
              <a:rPr lang="nl-NL" dirty="0" err="1" smtClean="0"/>
              <a:t>updateZaakdocument</a:t>
            </a:r>
            <a:endParaRPr lang="nl-NL" dirty="0" smtClean="0"/>
          </a:p>
        </p:txBody>
      </p:sp>
      <p:sp>
        <p:nvSpPr>
          <p:cNvPr id="5" name="Tekstvak 4"/>
          <p:cNvSpPr txBox="1"/>
          <p:nvPr/>
        </p:nvSpPr>
        <p:spPr>
          <a:xfrm>
            <a:off x="4323656" y="5706077"/>
            <a:ext cx="4820344"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nl-NL" i="1" dirty="0" smtClean="0"/>
              <a:t>Genereren unieke zaaknummers</a:t>
            </a:r>
          </a:p>
          <a:p>
            <a:pPr marL="285750" indent="-285750">
              <a:buFont typeface="Arial" panose="020B0604020202020204" pitchFamily="34" charset="0"/>
              <a:buChar char="•"/>
            </a:pPr>
            <a:r>
              <a:rPr lang="nl-NL" dirty="0" err="1"/>
              <a:t>g</a:t>
            </a:r>
            <a:r>
              <a:rPr lang="nl-NL" dirty="0" err="1" smtClean="0"/>
              <a:t>eefZaakidentificatie</a:t>
            </a:r>
            <a:endParaRPr lang="en-US" dirty="0"/>
          </a:p>
        </p:txBody>
      </p:sp>
      <p:sp>
        <p:nvSpPr>
          <p:cNvPr id="4" name="Tekstvak 3"/>
          <p:cNvSpPr txBox="1"/>
          <p:nvPr/>
        </p:nvSpPr>
        <p:spPr>
          <a:xfrm>
            <a:off x="-78323" y="1459946"/>
            <a:ext cx="4401979" cy="486287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nl-NL" sz="2000" i="1" dirty="0" smtClean="0"/>
              <a:t>Aanmaken, delen, verwijderen en wijzigen van zaken</a:t>
            </a:r>
            <a:endParaRPr lang="nl-NL" sz="2000" b="1" i="1" dirty="0" smtClean="0"/>
          </a:p>
          <a:p>
            <a:pPr marL="285750" indent="-285750">
              <a:buFont typeface="Arial" panose="020B0604020202020204" pitchFamily="34" charset="0"/>
              <a:buChar char="•"/>
            </a:pPr>
            <a:r>
              <a:rPr lang="nl-NL" b="1" dirty="0" smtClean="0"/>
              <a:t>Aanmaken zaken</a:t>
            </a:r>
          </a:p>
          <a:p>
            <a:pPr marL="742950" lvl="1" indent="-285750">
              <a:buFont typeface="Arial" panose="020B0604020202020204" pitchFamily="34" charset="0"/>
              <a:buChar char="•"/>
            </a:pPr>
            <a:r>
              <a:rPr lang="nl-NL" dirty="0" err="1" smtClean="0"/>
              <a:t>creeerZaak</a:t>
            </a:r>
            <a:endParaRPr lang="nl-NL" dirty="0" smtClean="0"/>
          </a:p>
          <a:p>
            <a:pPr marL="285750" indent="-285750">
              <a:buFont typeface="Arial" panose="020B0604020202020204" pitchFamily="34" charset="0"/>
              <a:buChar char="•"/>
            </a:pPr>
            <a:r>
              <a:rPr lang="nl-NL" b="1" dirty="0" smtClean="0"/>
              <a:t>Delen zaken</a:t>
            </a:r>
          </a:p>
          <a:p>
            <a:pPr marL="742950" lvl="1" indent="-285750">
              <a:buFont typeface="Arial" panose="020B0604020202020204" pitchFamily="34" charset="0"/>
              <a:buChar char="•"/>
            </a:pPr>
            <a:r>
              <a:rPr lang="nl-NL" dirty="0" err="1" smtClean="0"/>
              <a:t>geefZaakdetails</a:t>
            </a:r>
            <a:endParaRPr lang="nl-NL" dirty="0" smtClean="0"/>
          </a:p>
          <a:p>
            <a:pPr marL="742950" lvl="1" indent="-285750">
              <a:buFont typeface="Arial" panose="020B0604020202020204" pitchFamily="34" charset="0"/>
              <a:buChar char="•"/>
            </a:pPr>
            <a:r>
              <a:rPr lang="nl-NL" dirty="0" err="1" smtClean="0"/>
              <a:t>geefZaakstatus</a:t>
            </a:r>
            <a:endParaRPr lang="nl-NL" dirty="0" smtClean="0"/>
          </a:p>
          <a:p>
            <a:pPr marL="742950" lvl="1" indent="-285750">
              <a:buFont typeface="Arial" panose="020B0604020202020204" pitchFamily="34" charset="0"/>
              <a:buChar char="•"/>
            </a:pPr>
            <a:r>
              <a:rPr lang="nl-NL" dirty="0" err="1" smtClean="0"/>
              <a:t>geefBesluitDetails</a:t>
            </a:r>
            <a:endParaRPr lang="nl-NL" dirty="0" smtClean="0"/>
          </a:p>
          <a:p>
            <a:pPr marL="285750" indent="-285750">
              <a:buFont typeface="Arial" panose="020B0604020202020204" pitchFamily="34" charset="0"/>
              <a:buChar char="•"/>
            </a:pPr>
            <a:r>
              <a:rPr lang="nl-NL" b="1" dirty="0" smtClean="0"/>
              <a:t>Verwijderen zaken</a:t>
            </a:r>
          </a:p>
          <a:p>
            <a:pPr marL="742950" lvl="1" indent="-285750">
              <a:buFont typeface="Arial" panose="020B0604020202020204" pitchFamily="34" charset="0"/>
              <a:buChar char="•"/>
            </a:pPr>
            <a:r>
              <a:rPr lang="nl-NL" dirty="0" smtClean="0">
                <a:solidFill>
                  <a:srgbClr val="FF0000"/>
                </a:solidFill>
              </a:rPr>
              <a:t>Geen</a:t>
            </a:r>
          </a:p>
          <a:p>
            <a:pPr marL="285750" indent="-285750">
              <a:buFont typeface="Arial" panose="020B0604020202020204" pitchFamily="34" charset="0"/>
              <a:buChar char="•"/>
            </a:pPr>
            <a:r>
              <a:rPr lang="nl-NL" b="1" dirty="0" smtClean="0"/>
              <a:t>Wijzigen zaken</a:t>
            </a:r>
          </a:p>
          <a:p>
            <a:pPr marL="742950" lvl="1" indent="-285750">
              <a:buFont typeface="Arial" panose="020B0604020202020204" pitchFamily="34" charset="0"/>
              <a:buChar char="•"/>
            </a:pPr>
            <a:r>
              <a:rPr lang="nl-NL" dirty="0" err="1" smtClean="0"/>
              <a:t>updateZaak</a:t>
            </a:r>
            <a:endParaRPr lang="nl-NL" dirty="0" smtClean="0"/>
          </a:p>
          <a:p>
            <a:pPr marL="742950" lvl="1" indent="-285750">
              <a:buFont typeface="Arial" panose="020B0604020202020204" pitchFamily="34" charset="0"/>
              <a:buChar char="•"/>
            </a:pPr>
            <a:r>
              <a:rPr lang="nl-NL" dirty="0" err="1" smtClean="0"/>
              <a:t>actualiseerZaakst</a:t>
            </a:r>
            <a:r>
              <a:rPr lang="nl-NL" dirty="0" smtClean="0"/>
              <a:t>.</a:t>
            </a:r>
          </a:p>
          <a:p>
            <a:pPr marL="742950" lvl="1" indent="-285750">
              <a:buFont typeface="Arial" panose="020B0604020202020204" pitchFamily="34" charset="0"/>
              <a:buChar char="•"/>
            </a:pPr>
            <a:r>
              <a:rPr lang="nl-NL" dirty="0" err="1" smtClean="0"/>
              <a:t>voegBesluitToe</a:t>
            </a:r>
            <a:endParaRPr lang="nl-NL" dirty="0" smtClean="0"/>
          </a:p>
          <a:p>
            <a:pPr marL="742950" lvl="1" indent="-285750">
              <a:buFont typeface="Arial" panose="020B0604020202020204" pitchFamily="34" charset="0"/>
              <a:buChar char="•"/>
            </a:pPr>
            <a:r>
              <a:rPr lang="nl-NL" dirty="0" err="1" smtClean="0"/>
              <a:t>updateBesluit</a:t>
            </a:r>
            <a:endParaRPr lang="nl-NL" dirty="0" smtClean="0"/>
          </a:p>
          <a:p>
            <a:pPr marL="742950" lvl="1" indent="-285750">
              <a:buFont typeface="Arial" panose="020B0604020202020204" pitchFamily="34" charset="0"/>
              <a:buChar char="•"/>
            </a:pPr>
            <a:r>
              <a:rPr lang="nl-NL" dirty="0" err="1" smtClean="0"/>
              <a:t>genereerBSLiden</a:t>
            </a:r>
            <a:r>
              <a:rPr lang="nl-NL" dirty="0" smtClean="0"/>
              <a:t>.</a:t>
            </a:r>
          </a:p>
          <a:p>
            <a:pPr marL="742950" lvl="1" indent="-285750">
              <a:buFont typeface="Arial" panose="020B0604020202020204" pitchFamily="34" charset="0"/>
              <a:buChar char="•"/>
            </a:pPr>
            <a:endParaRPr lang="nl-NL" dirty="0" smtClean="0"/>
          </a:p>
        </p:txBody>
      </p:sp>
    </p:spTree>
    <p:extLst>
      <p:ext uri="{BB962C8B-B14F-4D97-AF65-F5344CB8AC3E}">
        <p14:creationId xmlns:p14="http://schemas.microsoft.com/office/powerpoint/2010/main" val="643547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ppt_x"/>
                                          </p:val>
                                        </p:tav>
                                        <p:tav tm="100000">
                                          <p:val>
                                            <p:strVal val="#ppt_x"/>
                                          </p:val>
                                        </p:tav>
                                      </p:tavLst>
                                    </p:anim>
                                    <p:anim calcmode="lin" valueType="num">
                                      <p:cBhvr additive="base">
                                        <p:cTn id="36" dur="500" fill="hold"/>
                                        <p:tgtEl>
                                          <p:spTgt spid="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P spid="10" grpId="0" animBg="1"/>
      <p:bldP spid="11" grpId="0" animBg="1"/>
      <p:bldP spid="12" grpId="0" animBg="1"/>
      <p:bldP spid="13" grpId="0" animBg="1"/>
      <p:bldP spid="9" grpId="0" animBg="1"/>
      <p:bldP spid="5" grpId="0" animBg="1"/>
      <p:bldP spid="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143765" y="2733634"/>
            <a:ext cx="8818582" cy="193899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nl-NL" sz="2400" dirty="0"/>
              <a:t>Het component biedt applicaties de mogelijkheid om documenten gestructureerd en voorzien van de benodigde metadata op te slaan en te wijzigen, te verwijderen of aan de hand van een aantal zoekcriteria op te vragen.</a:t>
            </a:r>
            <a:endParaRPr lang="en-US" sz="2400" dirty="0"/>
          </a:p>
        </p:txBody>
      </p:sp>
      <p:sp>
        <p:nvSpPr>
          <p:cNvPr id="2" name="Titel 1"/>
          <p:cNvSpPr>
            <a:spLocks noGrp="1"/>
          </p:cNvSpPr>
          <p:nvPr>
            <p:ph type="title"/>
          </p:nvPr>
        </p:nvSpPr>
        <p:spPr/>
        <p:txBody>
          <a:bodyPr/>
          <a:lstStyle/>
          <a:p>
            <a:r>
              <a:rPr lang="nl-NL" dirty="0" smtClean="0"/>
              <a:t>Documentenregistratiecomponent</a:t>
            </a:r>
            <a:endParaRPr lang="en-US" dirty="0"/>
          </a:p>
        </p:txBody>
      </p:sp>
      <p:pic>
        <p:nvPicPr>
          <p:cNvPr id="2050" name="Picture 2" descr="D498a041-70d7-11e5-1099-005056a8319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42" y="2277707"/>
            <a:ext cx="9001027" cy="2520280"/>
          </a:xfrm>
          <a:prstGeom prst="rect">
            <a:avLst/>
          </a:prstGeom>
          <a:solidFill>
            <a:schemeClr val="bg1"/>
          </a:solidFill>
        </p:spPr>
      </p:pic>
      <p:sp>
        <p:nvSpPr>
          <p:cNvPr id="3" name="Tekstvak 2"/>
          <p:cNvSpPr txBox="1"/>
          <p:nvPr/>
        </p:nvSpPr>
        <p:spPr>
          <a:xfrm>
            <a:off x="143765" y="5000418"/>
            <a:ext cx="1950617"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nl-NL" dirty="0" smtClean="0"/>
              <a:t>CMIS operaties</a:t>
            </a:r>
            <a:endParaRPr lang="en-US" dirty="0"/>
          </a:p>
        </p:txBody>
      </p:sp>
      <p:sp>
        <p:nvSpPr>
          <p:cNvPr id="5" name="Tekstvak 4"/>
          <p:cNvSpPr txBox="1"/>
          <p:nvPr/>
        </p:nvSpPr>
        <p:spPr>
          <a:xfrm>
            <a:off x="2555776" y="5013176"/>
            <a:ext cx="2238184"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nl-NL" dirty="0" smtClean="0"/>
              <a:t>CMIS </a:t>
            </a:r>
            <a:r>
              <a:rPr lang="nl-NL" dirty="0" err="1" smtClean="0"/>
              <a:t>repository</a:t>
            </a:r>
            <a:endParaRPr lang="en-US" dirty="0"/>
          </a:p>
        </p:txBody>
      </p:sp>
      <p:sp>
        <p:nvSpPr>
          <p:cNvPr id="6" name="Tekstvak 5"/>
          <p:cNvSpPr txBox="1"/>
          <p:nvPr/>
        </p:nvSpPr>
        <p:spPr>
          <a:xfrm>
            <a:off x="4942273" y="5000418"/>
            <a:ext cx="38862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nl-NL" dirty="0" smtClean="0"/>
              <a:t>CMIS </a:t>
            </a:r>
            <a:r>
              <a:rPr lang="nl-NL" dirty="0" err="1" smtClean="0"/>
              <a:t>repository</a:t>
            </a:r>
            <a:r>
              <a:rPr lang="nl-NL" dirty="0" smtClean="0"/>
              <a:t/>
            </a:r>
            <a:br>
              <a:rPr lang="nl-NL" dirty="0" smtClean="0"/>
            </a:br>
            <a:r>
              <a:rPr lang="nl-NL" dirty="0" smtClean="0"/>
              <a:t>Zaak DMS Boom</a:t>
            </a:r>
          </a:p>
          <a:p>
            <a:r>
              <a:rPr lang="nl-NL" dirty="0" err="1" smtClean="0"/>
              <a:t>koppelZaakdocument</a:t>
            </a:r>
            <a:r>
              <a:rPr lang="nl-NL" dirty="0" smtClean="0"/>
              <a:t> aan zaak</a:t>
            </a:r>
            <a:endParaRPr lang="en-US" dirty="0"/>
          </a:p>
        </p:txBody>
      </p:sp>
      <p:sp>
        <p:nvSpPr>
          <p:cNvPr id="8" name="Afgeronde rechthoek 7"/>
          <p:cNvSpPr/>
          <p:nvPr/>
        </p:nvSpPr>
        <p:spPr bwMode="auto">
          <a:xfrm>
            <a:off x="26350" y="3949188"/>
            <a:ext cx="2412011" cy="848799"/>
          </a:xfrm>
          <a:prstGeom prst="roundRect">
            <a:avLst/>
          </a:prstGeom>
          <a:noFill/>
          <a:ln w="76200" cap="flat" cmpd="sng" algn="ctr">
            <a:solidFill>
              <a:srgbClr val="33CC33"/>
            </a:solid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err="1" smtClean="0">
              <a:ln>
                <a:noFill/>
              </a:ln>
              <a:solidFill>
                <a:schemeClr val="bg1"/>
              </a:solidFill>
              <a:effectLst/>
              <a:latin typeface="Arial" charset="0"/>
              <a:ea typeface="ＭＳ Ｐゴシック" charset="0"/>
              <a:cs typeface="Arial" charset="0"/>
            </a:endParaRPr>
          </a:p>
        </p:txBody>
      </p:sp>
      <p:sp>
        <p:nvSpPr>
          <p:cNvPr id="9" name="Afgeronde rechthoek 8"/>
          <p:cNvSpPr/>
          <p:nvPr/>
        </p:nvSpPr>
        <p:spPr bwMode="auto">
          <a:xfrm>
            <a:off x="2675118" y="3949188"/>
            <a:ext cx="2051971" cy="847964"/>
          </a:xfrm>
          <a:prstGeom prst="roundRect">
            <a:avLst/>
          </a:prstGeom>
          <a:noFill/>
          <a:ln w="76200" cap="flat" cmpd="sng" algn="ctr">
            <a:solidFill>
              <a:srgbClr val="33CC33"/>
            </a:solid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err="1" smtClean="0">
              <a:ln>
                <a:noFill/>
              </a:ln>
              <a:solidFill>
                <a:schemeClr val="bg1"/>
              </a:solidFill>
              <a:effectLst/>
              <a:latin typeface="Arial" charset="0"/>
              <a:ea typeface="ＭＳ Ｐゴシック" charset="0"/>
              <a:cs typeface="Arial" charset="0"/>
            </a:endParaRPr>
          </a:p>
        </p:txBody>
      </p:sp>
      <p:sp>
        <p:nvSpPr>
          <p:cNvPr id="10" name="Afgeronde rechthoek 9"/>
          <p:cNvSpPr/>
          <p:nvPr/>
        </p:nvSpPr>
        <p:spPr bwMode="auto">
          <a:xfrm>
            <a:off x="4948008" y="3950023"/>
            <a:ext cx="2071240" cy="847964"/>
          </a:xfrm>
          <a:prstGeom prst="roundRect">
            <a:avLst/>
          </a:prstGeom>
          <a:noFill/>
          <a:ln w="76200" cap="flat" cmpd="sng" algn="ctr">
            <a:solidFill>
              <a:srgbClr val="33CC33"/>
            </a:solid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err="1" smtClean="0">
              <a:ln>
                <a:noFill/>
              </a:ln>
              <a:solidFill>
                <a:schemeClr val="bg1"/>
              </a:solidFill>
              <a:effectLst/>
              <a:latin typeface="Arial" charset="0"/>
              <a:ea typeface="ＭＳ Ｐゴシック" charset="0"/>
              <a:cs typeface="Arial" charset="0"/>
            </a:endParaRPr>
          </a:p>
        </p:txBody>
      </p:sp>
    </p:spTree>
    <p:extLst>
      <p:ext uri="{BB962C8B-B14F-4D97-AF65-F5344CB8AC3E}">
        <p14:creationId xmlns:p14="http://schemas.microsoft.com/office/powerpoint/2010/main" val="1751547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6" grpId="0" animBg="1"/>
      <p:bldP spid="8" grpId="0" animBg="1"/>
      <p:bldP spid="9" grpId="0" animBg="1"/>
      <p:bldP spid="1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Procesondersteunende</a:t>
            </a:r>
            <a:r>
              <a:rPr lang="nl-NL" dirty="0" smtClean="0"/>
              <a:t> componenten</a:t>
            </a:r>
            <a:endParaRPr lang="en-US" dirty="0"/>
          </a:p>
        </p:txBody>
      </p:sp>
      <p:sp>
        <p:nvSpPr>
          <p:cNvPr id="7" name="Tijdelijke aanduiding voor inhoud 2"/>
          <p:cNvSpPr>
            <a:spLocks noGrp="1"/>
          </p:cNvSpPr>
          <p:nvPr>
            <p:ph idx="1"/>
          </p:nvPr>
        </p:nvSpPr>
        <p:spPr>
          <a:xfrm>
            <a:off x="755576" y="1484784"/>
            <a:ext cx="7704000" cy="4608000"/>
          </a:xfrm>
        </p:spPr>
        <p:txBody>
          <a:bodyPr>
            <a:normAutofit/>
          </a:bodyPr>
          <a:lstStyle/>
          <a:p>
            <a:r>
              <a:rPr lang="nl-NL" dirty="0" smtClean="0"/>
              <a:t>Groep van referentiecomponenten</a:t>
            </a:r>
          </a:p>
          <a:p>
            <a:pPr lvl="1"/>
            <a:r>
              <a:rPr lang="nl-NL" dirty="0" smtClean="0"/>
              <a:t>Wordt een limitatieve lijst</a:t>
            </a:r>
          </a:p>
          <a:p>
            <a:r>
              <a:rPr lang="nl-NL" dirty="0" smtClean="0"/>
              <a:t>Doen ‘iets’ met zaakafhandeling</a:t>
            </a:r>
          </a:p>
          <a:p>
            <a:pPr lvl="1"/>
            <a:endParaRPr lang="en-US" dirty="0"/>
          </a:p>
        </p:txBody>
      </p:sp>
    </p:spTree>
    <p:extLst>
      <p:ext uri="{BB962C8B-B14F-4D97-AF65-F5344CB8AC3E}">
        <p14:creationId xmlns:p14="http://schemas.microsoft.com/office/powerpoint/2010/main" val="3134862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 dit betekent..(1/2)</a:t>
            </a:r>
            <a:endParaRPr lang="en-US" dirty="0"/>
          </a:p>
        </p:txBody>
      </p:sp>
      <p:sp>
        <p:nvSpPr>
          <p:cNvPr id="3" name="Tijdelijke aanduiding voor inhoud 2"/>
          <p:cNvSpPr>
            <a:spLocks noGrp="1"/>
          </p:cNvSpPr>
          <p:nvPr>
            <p:ph idx="1"/>
          </p:nvPr>
        </p:nvSpPr>
        <p:spPr>
          <a:xfrm>
            <a:off x="683568" y="1268760"/>
            <a:ext cx="7704000" cy="4608000"/>
          </a:xfrm>
        </p:spPr>
        <p:txBody>
          <a:bodyPr/>
          <a:lstStyle/>
          <a:p>
            <a:r>
              <a:rPr lang="nl-NL" sz="2800" dirty="0" err="1"/>
              <a:t>Zaakgerelateerde</a:t>
            </a:r>
            <a:r>
              <a:rPr lang="nl-NL" sz="2800" dirty="0"/>
              <a:t> documenten </a:t>
            </a:r>
            <a:r>
              <a:rPr lang="nl-NL" sz="2800" dirty="0" smtClean="0"/>
              <a:t>via </a:t>
            </a:r>
            <a:r>
              <a:rPr lang="nl-NL" sz="2800" dirty="0"/>
              <a:t>Zakenregistratiecomponent; Documenten </a:t>
            </a:r>
            <a:r>
              <a:rPr lang="nl-NL" sz="2800" dirty="0" smtClean="0"/>
              <a:t>naar </a:t>
            </a:r>
            <a:r>
              <a:rPr lang="nl-NL" sz="2800" dirty="0"/>
              <a:t>Documentregistratiecomponent</a:t>
            </a:r>
          </a:p>
          <a:p>
            <a:pPr lvl="1"/>
            <a:r>
              <a:rPr lang="nl-NL" sz="2400" dirty="0"/>
              <a:t>Geen CMIS equivalent van </a:t>
            </a:r>
            <a:r>
              <a:rPr lang="nl-NL" sz="2400" dirty="0" smtClean="0"/>
              <a:t>StUF Documentservices </a:t>
            </a:r>
            <a:r>
              <a:rPr lang="nl-NL" sz="2400" dirty="0"/>
              <a:t>in Documentenregistratiesysteem </a:t>
            </a:r>
          </a:p>
          <a:p>
            <a:pPr lvl="1"/>
            <a:r>
              <a:rPr lang="nl-NL" sz="2400" dirty="0"/>
              <a:t>Alle </a:t>
            </a:r>
            <a:r>
              <a:rPr lang="nl-NL" sz="2400" dirty="0" err="1"/>
              <a:t>zaakgerelateerde</a:t>
            </a:r>
            <a:r>
              <a:rPr lang="nl-NL" sz="2400" dirty="0"/>
              <a:t> documenten aanbieden aan zakenregistratiecomponent of </a:t>
            </a:r>
            <a:r>
              <a:rPr lang="nl-NL" sz="2400" dirty="0" smtClean="0"/>
              <a:t>via service </a:t>
            </a:r>
            <a:r>
              <a:rPr lang="nl-NL" sz="2400" dirty="0" err="1" smtClean="0"/>
              <a:t>koppeldocumentaanzaak</a:t>
            </a:r>
            <a:endParaRPr lang="nl-NL" sz="2400" dirty="0"/>
          </a:p>
          <a:p>
            <a:endParaRPr lang="en-US" dirty="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47</a:t>
            </a:fld>
            <a:endParaRPr lang="nl-NL"/>
          </a:p>
        </p:txBody>
      </p:sp>
    </p:spTree>
    <p:extLst>
      <p:ext uri="{BB962C8B-B14F-4D97-AF65-F5344CB8AC3E}">
        <p14:creationId xmlns:p14="http://schemas.microsoft.com/office/powerpoint/2010/main" val="381281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En dit betekent</a:t>
            </a:r>
            <a:r>
              <a:rPr lang="nl-NL" dirty="0" smtClean="0"/>
              <a:t>..(2/2</a:t>
            </a:r>
            <a:r>
              <a:rPr lang="nl-NL" dirty="0"/>
              <a:t>)</a:t>
            </a:r>
            <a:endParaRPr lang="en-US" dirty="0"/>
          </a:p>
        </p:txBody>
      </p:sp>
      <p:sp>
        <p:nvSpPr>
          <p:cNvPr id="3" name="Tijdelijke aanduiding voor inhoud 2"/>
          <p:cNvSpPr>
            <a:spLocks noGrp="1"/>
          </p:cNvSpPr>
          <p:nvPr>
            <p:ph idx="1"/>
          </p:nvPr>
        </p:nvSpPr>
        <p:spPr>
          <a:xfrm>
            <a:off x="683568" y="1268760"/>
            <a:ext cx="7704000" cy="4608000"/>
          </a:xfrm>
        </p:spPr>
        <p:txBody>
          <a:bodyPr/>
          <a:lstStyle/>
          <a:p>
            <a:r>
              <a:rPr lang="nl-NL" sz="2800" dirty="0"/>
              <a:t>Afhandelen zaken onderdeel van </a:t>
            </a:r>
            <a:r>
              <a:rPr lang="nl-NL" sz="2800" dirty="0" err="1"/>
              <a:t>zaakafhandelcomponent</a:t>
            </a:r>
            <a:r>
              <a:rPr lang="nl-NL" sz="2800" dirty="0"/>
              <a:t> (i.t.t. </a:t>
            </a:r>
            <a:r>
              <a:rPr lang="nl-NL" sz="2800" dirty="0" err="1"/>
              <a:t>zakenregistratiecomp</a:t>
            </a:r>
            <a:r>
              <a:rPr lang="nl-NL" sz="2800" dirty="0"/>
              <a:t>.)</a:t>
            </a:r>
          </a:p>
          <a:p>
            <a:pPr lvl="1"/>
            <a:r>
              <a:rPr lang="nl-NL" sz="2400" dirty="0"/>
              <a:t>Overdragen van zaken geen functionaliteit </a:t>
            </a:r>
            <a:r>
              <a:rPr lang="nl-NL" sz="2400" dirty="0" smtClean="0"/>
              <a:t>zakenregistratiecomponent</a:t>
            </a:r>
          </a:p>
          <a:p>
            <a:r>
              <a:rPr lang="nl-NL" sz="2800" dirty="0" smtClean="0"/>
              <a:t>Verwijderen van zaken en zaakdocumenten onderdeel zaakregistratiecomponent</a:t>
            </a:r>
          </a:p>
          <a:p>
            <a:pPr lvl="1"/>
            <a:r>
              <a:rPr lang="nl-NL" sz="2400" dirty="0" smtClean="0"/>
              <a:t>Services toevoegen om deze functionaliteit te ondersteunen</a:t>
            </a:r>
          </a:p>
          <a:p>
            <a:endParaRPr lang="en-US" dirty="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48</a:t>
            </a:fld>
            <a:endParaRPr lang="nl-NL"/>
          </a:p>
        </p:txBody>
      </p:sp>
    </p:spTree>
    <p:extLst>
      <p:ext uri="{BB962C8B-B14F-4D97-AF65-F5344CB8AC3E}">
        <p14:creationId xmlns:p14="http://schemas.microsoft.com/office/powerpoint/2010/main" val="176507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 slot</a:t>
            </a:r>
            <a:endParaRPr lang="en-US" dirty="0"/>
          </a:p>
        </p:txBody>
      </p:sp>
      <p:sp>
        <p:nvSpPr>
          <p:cNvPr id="3" name="Tijdelijke aanduiding voor inhoud 2"/>
          <p:cNvSpPr>
            <a:spLocks noGrp="1"/>
          </p:cNvSpPr>
          <p:nvPr>
            <p:ph idx="1"/>
          </p:nvPr>
        </p:nvSpPr>
        <p:spPr>
          <a:xfrm>
            <a:off x="755576" y="1340768"/>
            <a:ext cx="7704000" cy="4608000"/>
          </a:xfrm>
        </p:spPr>
        <p:txBody>
          <a:bodyPr/>
          <a:lstStyle/>
          <a:p>
            <a:r>
              <a:rPr lang="nl-NL" dirty="0" smtClean="0"/>
              <a:t>Zaak- en Documentservices is grote standaard en dreigt nieuwe ‘</a:t>
            </a:r>
            <a:r>
              <a:rPr lang="nl-NL" dirty="0" err="1" smtClean="0"/>
              <a:t>halffabrikaat</a:t>
            </a:r>
            <a:r>
              <a:rPr lang="nl-NL" dirty="0" smtClean="0"/>
              <a:t>’ standaard te worden</a:t>
            </a:r>
            <a:endParaRPr lang="nl-NL" dirty="0"/>
          </a:p>
          <a:p>
            <a:r>
              <a:rPr lang="nl-NL" dirty="0"/>
              <a:t>O</a:t>
            </a:r>
            <a:r>
              <a:rPr lang="nl-NL" dirty="0" smtClean="0"/>
              <a:t>m complexiteit te reduceren en meer flexibel te zijn om nieuwe functionaliteit toe te voegen is voorstel om Zaak- en Documentservices op te splitsen in twee standaarden:</a:t>
            </a:r>
          </a:p>
          <a:p>
            <a:pPr lvl="1"/>
            <a:r>
              <a:rPr lang="nl-NL" dirty="0" smtClean="0"/>
              <a:t>Zakenregistratiecomponent services </a:t>
            </a:r>
          </a:p>
          <a:p>
            <a:pPr lvl="1"/>
            <a:r>
              <a:rPr lang="nl-NL" dirty="0" smtClean="0"/>
              <a:t>Documentregistratiecomponent services</a:t>
            </a:r>
            <a:br>
              <a:rPr lang="nl-NL" dirty="0" smtClean="0"/>
            </a:br>
            <a:r>
              <a:rPr lang="nl-NL" dirty="0" smtClean="0"/>
              <a:t>(beide bestaande uit een provider en </a:t>
            </a:r>
            <a:r>
              <a:rPr lang="nl-NL" dirty="0" err="1" smtClean="0"/>
              <a:t>consumer</a:t>
            </a:r>
            <a:r>
              <a:rPr lang="nl-NL" dirty="0" smtClean="0"/>
              <a:t> deel)</a:t>
            </a:r>
          </a:p>
          <a:p>
            <a:r>
              <a:rPr lang="nl-NL" dirty="0" smtClean="0"/>
              <a:t>GEMMA2 is hiervoor goede aanleiding</a:t>
            </a:r>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49</a:t>
            </a:fld>
            <a:endParaRPr lang="nl-NL" dirty="0"/>
          </a:p>
        </p:txBody>
      </p:sp>
    </p:spTree>
    <p:extLst>
      <p:ext uri="{BB962C8B-B14F-4D97-AF65-F5344CB8AC3E}">
        <p14:creationId xmlns:p14="http://schemas.microsoft.com/office/powerpoint/2010/main" val="585143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Aanpassing compliance eisen</a:t>
            </a:r>
            <a:endParaRPr lang="en-US" dirty="0"/>
          </a:p>
        </p:txBody>
      </p:sp>
      <p:sp>
        <p:nvSpPr>
          <p:cNvPr id="3" name="Tijdelijke aanduiding voor inhoud 2"/>
          <p:cNvSpPr>
            <a:spLocks noGrp="1"/>
          </p:cNvSpPr>
          <p:nvPr>
            <p:ph idx="1"/>
          </p:nvPr>
        </p:nvSpPr>
        <p:spPr>
          <a:xfrm>
            <a:off x="683568" y="1196752"/>
            <a:ext cx="7704000" cy="4608000"/>
          </a:xfrm>
        </p:spPr>
        <p:txBody>
          <a:bodyPr/>
          <a:lstStyle/>
          <a:p>
            <a:r>
              <a:rPr lang="nl-NL" dirty="0" smtClean="0"/>
              <a:t>Nieuwe compliance </a:t>
            </a:r>
            <a:r>
              <a:rPr lang="nl-NL" dirty="0" err="1" smtClean="0"/>
              <a:t>testset</a:t>
            </a:r>
            <a:r>
              <a:rPr lang="nl-NL" dirty="0" smtClean="0"/>
              <a:t> voor Zaak- en Documentservices 1.2 en Documentcreatie services 1.1</a:t>
            </a:r>
          </a:p>
          <a:p>
            <a:r>
              <a:rPr lang="nl-NL" dirty="0" smtClean="0"/>
              <a:t>Softwareproducten kunnen zowel voor oude als nieuwe standaard compliant zijn</a:t>
            </a:r>
          </a:p>
          <a:p>
            <a:r>
              <a:rPr lang="nl-NL" dirty="0" smtClean="0"/>
              <a:t>(Beide versies blijven ‘in gebruik’)</a:t>
            </a:r>
            <a:endParaRPr lang="en-US" dirty="0" smtClean="0"/>
          </a:p>
          <a:p>
            <a:endParaRPr lang="nl-NL" dirty="0" smtClean="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5</a:t>
            </a:fld>
            <a:endParaRPr lang="nl-NL"/>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3933056"/>
            <a:ext cx="4103861" cy="2410520"/>
          </a:xfrm>
          <a:prstGeom prst="rect">
            <a:avLst/>
          </a:prstGeom>
          <a:ln>
            <a:headEnd/>
            <a:tailEnd/>
          </a:ln>
        </p:spPr>
        <p:style>
          <a:lnRef idx="1">
            <a:schemeClr val="accent3"/>
          </a:lnRef>
          <a:fillRef idx="2">
            <a:schemeClr val="accent3"/>
          </a:fillRef>
          <a:effectRef idx="1">
            <a:schemeClr val="accent3"/>
          </a:effectRef>
          <a:fontRef idx="minor">
            <a:schemeClr val="dk1"/>
          </a:fontRef>
        </p:style>
      </p:pic>
      <p:sp>
        <p:nvSpPr>
          <p:cNvPr id="5" name="Rechthoek 4"/>
          <p:cNvSpPr/>
          <p:nvPr/>
        </p:nvSpPr>
        <p:spPr bwMode="auto">
          <a:xfrm>
            <a:off x="5220072" y="4581129"/>
            <a:ext cx="1152128" cy="112394"/>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err="1" smtClean="0">
              <a:ln>
                <a:noFill/>
              </a:ln>
              <a:solidFill>
                <a:schemeClr val="bg1"/>
              </a:solidFill>
              <a:effectLst/>
              <a:latin typeface="Arial" charset="0"/>
              <a:ea typeface="ＭＳ Ｐゴシック" charset="0"/>
              <a:cs typeface="Arial" charset="0"/>
            </a:endParaRPr>
          </a:p>
        </p:txBody>
      </p:sp>
      <p:sp>
        <p:nvSpPr>
          <p:cNvPr id="7" name="Rechthoek 6"/>
          <p:cNvSpPr/>
          <p:nvPr/>
        </p:nvSpPr>
        <p:spPr bwMode="auto">
          <a:xfrm>
            <a:off x="5013573" y="4825727"/>
            <a:ext cx="1152128" cy="56197"/>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err="1" smtClean="0">
              <a:ln>
                <a:noFill/>
              </a:ln>
              <a:solidFill>
                <a:schemeClr val="bg1"/>
              </a:solidFill>
              <a:effectLst/>
              <a:latin typeface="Arial" charset="0"/>
              <a:ea typeface="ＭＳ Ｐゴシック" charset="0"/>
              <a:cs typeface="Arial" charset="0"/>
            </a:endParaRPr>
          </a:p>
        </p:txBody>
      </p:sp>
    </p:spTree>
    <p:extLst>
      <p:ext uri="{BB962C8B-B14F-4D97-AF65-F5344CB8AC3E}">
        <p14:creationId xmlns:p14="http://schemas.microsoft.com/office/powerpoint/2010/main" val="4125462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En nu..</a:t>
            </a:r>
            <a:endParaRPr lang="en-US" dirty="0"/>
          </a:p>
        </p:txBody>
      </p:sp>
      <p:sp>
        <p:nvSpPr>
          <p:cNvPr id="3" name="Tijdelijke aanduiding voor inhoud 2"/>
          <p:cNvSpPr>
            <a:spLocks noGrp="1"/>
          </p:cNvSpPr>
          <p:nvPr>
            <p:ph idx="1"/>
          </p:nvPr>
        </p:nvSpPr>
        <p:spPr/>
        <p:txBody>
          <a:bodyPr/>
          <a:lstStyle/>
          <a:p>
            <a:r>
              <a:rPr lang="nl-NL" sz="2800" dirty="0" smtClean="0"/>
              <a:t>Eerste verkenning uitgevoerd voor Zaak- en Documentservices</a:t>
            </a:r>
          </a:p>
          <a:p>
            <a:r>
              <a:rPr lang="nl-NL" sz="2800" dirty="0" smtClean="0"/>
              <a:t>Nu wijzigingen verder uitwerken als RFC; </a:t>
            </a:r>
          </a:p>
          <a:p>
            <a:r>
              <a:rPr lang="nl-NL" sz="2800" dirty="0" smtClean="0"/>
              <a:t>RFC opnemen in release wanneer daar logisch moment voor is</a:t>
            </a:r>
            <a:endParaRPr lang="nl-NL" sz="2800" dirty="0"/>
          </a:p>
          <a:p>
            <a:r>
              <a:rPr lang="nl-NL" sz="2800" dirty="0" smtClean="0"/>
              <a:t>Ook verkenning en RFC voor Documentcreatie services (</a:t>
            </a:r>
            <a:r>
              <a:rPr lang="nl-NL" sz="2800" dirty="0"/>
              <a:t>en andere koppelvlakstandaarden) </a:t>
            </a:r>
          </a:p>
          <a:p>
            <a:endParaRPr lang="nl-NL" sz="2800" dirty="0" smtClean="0"/>
          </a:p>
          <a:p>
            <a:pPr marL="0" indent="0">
              <a:buNone/>
            </a:pPr>
            <a:endParaRPr lang="en-US" dirty="0" smtClean="0"/>
          </a:p>
          <a:p>
            <a:pPr lvl="2"/>
            <a:endParaRPr lang="en-US" sz="2400" dirty="0"/>
          </a:p>
          <a:p>
            <a:pPr lvl="1"/>
            <a:endParaRPr lang="en-US" b="1" dirty="0" smtClean="0"/>
          </a:p>
          <a:p>
            <a:pPr lvl="1"/>
            <a:endParaRPr lang="en-US" dirty="0"/>
          </a:p>
        </p:txBody>
      </p:sp>
    </p:spTree>
    <p:extLst>
      <p:ext uri="{BB962C8B-B14F-4D97-AF65-F5344CB8AC3E}">
        <p14:creationId xmlns:p14="http://schemas.microsoft.com/office/powerpoint/2010/main" val="4262631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563268" y="1126125"/>
            <a:ext cx="3099063" cy="27349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txBox="1">
            <a:spLocks noChangeArrowheads="1"/>
          </p:cNvSpPr>
          <p:nvPr/>
        </p:nvSpPr>
        <p:spPr bwMode="auto">
          <a:xfrm>
            <a:off x="720070" y="1029322"/>
            <a:ext cx="7942262" cy="72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i="1">
                <a:solidFill>
                  <a:srgbClr val="E37222"/>
                </a:solidFill>
                <a:latin typeface="+mj-lt"/>
                <a:ea typeface="+mj-ea"/>
                <a:cs typeface="+mj-cs"/>
              </a:defRPr>
            </a:lvl1pPr>
            <a:lvl2pPr algn="l" rtl="0" eaLnBrk="0" fontAlgn="base" hangingPunct="0">
              <a:spcBef>
                <a:spcPct val="0"/>
              </a:spcBef>
              <a:spcAft>
                <a:spcPct val="0"/>
              </a:spcAft>
              <a:defRPr sz="2400" b="1" i="1">
                <a:solidFill>
                  <a:srgbClr val="E37222"/>
                </a:solidFill>
                <a:latin typeface="Verdana" pitchFamily="34" charset="0"/>
                <a:cs typeface="Arial" charset="0"/>
              </a:defRPr>
            </a:lvl2pPr>
            <a:lvl3pPr algn="l" rtl="0" eaLnBrk="0" fontAlgn="base" hangingPunct="0">
              <a:spcBef>
                <a:spcPct val="0"/>
              </a:spcBef>
              <a:spcAft>
                <a:spcPct val="0"/>
              </a:spcAft>
              <a:defRPr sz="2400" b="1" i="1">
                <a:solidFill>
                  <a:srgbClr val="E37222"/>
                </a:solidFill>
                <a:latin typeface="Verdana" pitchFamily="34" charset="0"/>
                <a:cs typeface="Arial" charset="0"/>
              </a:defRPr>
            </a:lvl3pPr>
            <a:lvl4pPr algn="l" rtl="0" eaLnBrk="0" fontAlgn="base" hangingPunct="0">
              <a:spcBef>
                <a:spcPct val="0"/>
              </a:spcBef>
              <a:spcAft>
                <a:spcPct val="0"/>
              </a:spcAft>
              <a:defRPr sz="2400" b="1" i="1">
                <a:solidFill>
                  <a:srgbClr val="E37222"/>
                </a:solidFill>
                <a:latin typeface="Verdana" pitchFamily="34" charset="0"/>
                <a:cs typeface="Arial" charset="0"/>
              </a:defRPr>
            </a:lvl4pPr>
            <a:lvl5pPr algn="l" rtl="0" eaLnBrk="0" fontAlgn="base" hangingPunct="0">
              <a:spcBef>
                <a:spcPct val="0"/>
              </a:spcBef>
              <a:spcAft>
                <a:spcPct val="0"/>
              </a:spcAft>
              <a:defRPr sz="2400" b="1" i="1">
                <a:solidFill>
                  <a:srgbClr val="E37222"/>
                </a:solidFill>
                <a:latin typeface="Verdana" pitchFamily="34" charset="0"/>
                <a:cs typeface="Arial" charset="0"/>
              </a:defRPr>
            </a:lvl5pPr>
            <a:lvl6pPr marL="457200" algn="l" rtl="0" fontAlgn="base">
              <a:spcBef>
                <a:spcPct val="0"/>
              </a:spcBef>
              <a:spcAft>
                <a:spcPct val="0"/>
              </a:spcAft>
              <a:defRPr sz="2400" b="1" i="1">
                <a:solidFill>
                  <a:srgbClr val="E37222"/>
                </a:solidFill>
                <a:latin typeface="Verdana" pitchFamily="34" charset="0"/>
                <a:cs typeface="Arial" charset="0"/>
              </a:defRPr>
            </a:lvl6pPr>
            <a:lvl7pPr marL="914400" algn="l" rtl="0" fontAlgn="base">
              <a:spcBef>
                <a:spcPct val="0"/>
              </a:spcBef>
              <a:spcAft>
                <a:spcPct val="0"/>
              </a:spcAft>
              <a:defRPr sz="2400" b="1" i="1">
                <a:solidFill>
                  <a:srgbClr val="E37222"/>
                </a:solidFill>
                <a:latin typeface="Verdana" pitchFamily="34" charset="0"/>
                <a:cs typeface="Arial" charset="0"/>
              </a:defRPr>
            </a:lvl7pPr>
            <a:lvl8pPr marL="1371600" algn="l" rtl="0" fontAlgn="base">
              <a:spcBef>
                <a:spcPct val="0"/>
              </a:spcBef>
              <a:spcAft>
                <a:spcPct val="0"/>
              </a:spcAft>
              <a:defRPr sz="2400" b="1" i="1">
                <a:solidFill>
                  <a:srgbClr val="E37222"/>
                </a:solidFill>
                <a:latin typeface="Verdana" pitchFamily="34" charset="0"/>
                <a:cs typeface="Arial" charset="0"/>
              </a:defRPr>
            </a:lvl8pPr>
            <a:lvl9pPr marL="1828800" algn="l" rtl="0" fontAlgn="base">
              <a:spcBef>
                <a:spcPct val="0"/>
              </a:spcBef>
              <a:spcAft>
                <a:spcPct val="0"/>
              </a:spcAft>
              <a:defRPr sz="2400" b="1" i="1">
                <a:solidFill>
                  <a:srgbClr val="E37222"/>
                </a:solidFill>
                <a:latin typeface="Verdana" pitchFamily="34" charset="0"/>
                <a:cs typeface="Arial" charset="0"/>
              </a:defRPr>
            </a:lvl9pPr>
          </a:lstStyle>
          <a:p>
            <a:pPr eaLnBrk="1" hangingPunct="1"/>
            <a:r>
              <a:rPr lang="nl-NL" sz="3200" kern="0" dirty="0" smtClean="0"/>
              <a:t>Vragen?</a:t>
            </a:r>
          </a:p>
        </p:txBody>
      </p:sp>
      <p:sp>
        <p:nvSpPr>
          <p:cNvPr id="5" name="Tekstvak 4"/>
          <p:cNvSpPr txBox="1"/>
          <p:nvPr/>
        </p:nvSpPr>
        <p:spPr>
          <a:xfrm>
            <a:off x="849141" y="2319998"/>
            <a:ext cx="7666894" cy="2246769"/>
          </a:xfrm>
          <a:prstGeom prst="rect">
            <a:avLst/>
          </a:prstGeom>
          <a:noFill/>
        </p:spPr>
        <p:txBody>
          <a:bodyPr wrap="square" rtlCol="0">
            <a:spAutoFit/>
          </a:bodyPr>
          <a:lstStyle/>
          <a:p>
            <a:r>
              <a:rPr lang="nl-NL" sz="2000" dirty="0" smtClean="0">
                <a:solidFill>
                  <a:srgbClr val="E37222"/>
                </a:solidFill>
                <a:effectLst>
                  <a:outerShdw blurRad="38100" dist="38100" dir="2700000" algn="tl">
                    <a:srgbClr val="000000">
                      <a:alpha val="43137"/>
                    </a:srgbClr>
                  </a:outerShdw>
                </a:effectLst>
              </a:rPr>
              <a:t>Michiel Verhoef</a:t>
            </a:r>
            <a:endParaRPr lang="nl-NL" sz="2000" dirty="0">
              <a:solidFill>
                <a:srgbClr val="E37222"/>
              </a:solidFill>
              <a:effectLst>
                <a:outerShdw blurRad="38100" dist="38100" dir="2700000" algn="tl">
                  <a:srgbClr val="000000">
                    <a:alpha val="43137"/>
                  </a:srgbClr>
                </a:outerShdw>
              </a:effectLst>
            </a:endParaRPr>
          </a:p>
          <a:p>
            <a:r>
              <a:rPr lang="nl-NL" sz="2000" dirty="0" smtClean="0">
                <a:solidFill>
                  <a:srgbClr val="E37222"/>
                </a:solidFill>
                <a:effectLst>
                  <a:outerShdw blurRad="38100" dist="38100" dir="2700000" algn="tl">
                    <a:srgbClr val="000000">
                      <a:alpha val="43137"/>
                    </a:srgbClr>
                  </a:outerShdw>
                </a:effectLst>
              </a:rPr>
              <a:t>M </a:t>
            </a:r>
            <a:r>
              <a:rPr lang="nl-NL" sz="2000" dirty="0">
                <a:solidFill>
                  <a:srgbClr val="E37222"/>
                </a:solidFill>
                <a:effectLst>
                  <a:outerShdw blurRad="38100" dist="38100" dir="2700000" algn="tl">
                    <a:srgbClr val="000000">
                      <a:alpha val="43137"/>
                    </a:srgbClr>
                  </a:outerShdw>
                </a:effectLst>
              </a:rPr>
              <a:t>06 57593007</a:t>
            </a:r>
          </a:p>
          <a:p>
            <a:r>
              <a:rPr lang="nl-NL" sz="2000" dirty="0" smtClean="0">
                <a:solidFill>
                  <a:srgbClr val="E37222"/>
                </a:solidFill>
                <a:effectLst>
                  <a:outerShdw blurRad="38100" dist="38100" dir="2700000" algn="tl">
                    <a:srgbClr val="000000">
                      <a:alpha val="43137"/>
                    </a:srgbClr>
                  </a:outerShdw>
                </a:effectLst>
              </a:rPr>
              <a:t>E </a:t>
            </a:r>
            <a:r>
              <a:rPr lang="nl-NL" sz="2000" dirty="0" smtClean="0">
                <a:solidFill>
                  <a:srgbClr val="E37222"/>
                </a:solidFill>
                <a:effectLst>
                  <a:outerShdw blurRad="38100" dist="38100" dir="2700000" algn="tl">
                    <a:srgbClr val="000000">
                      <a:alpha val="43137"/>
                    </a:srgbClr>
                  </a:outerShdw>
                </a:effectLst>
                <a:hlinkClick r:id="rId4"/>
              </a:rPr>
              <a:t>michiel.verhoef@kinggemeenten.nl</a:t>
            </a:r>
            <a:endParaRPr lang="nl-NL" sz="2000" dirty="0" smtClean="0">
              <a:solidFill>
                <a:srgbClr val="E37222"/>
              </a:solidFill>
              <a:effectLst>
                <a:outerShdw blurRad="38100" dist="38100" dir="2700000" algn="tl">
                  <a:srgbClr val="000000">
                    <a:alpha val="43137"/>
                  </a:srgbClr>
                </a:outerShdw>
              </a:effectLst>
            </a:endParaRPr>
          </a:p>
          <a:p>
            <a:endParaRPr lang="nl-NL" sz="2000" dirty="0">
              <a:solidFill>
                <a:srgbClr val="E37222"/>
              </a:solidFill>
              <a:effectLst>
                <a:outerShdw blurRad="38100" dist="38100" dir="2700000" algn="tl">
                  <a:srgbClr val="000000">
                    <a:alpha val="43137"/>
                  </a:srgbClr>
                </a:outerShdw>
              </a:effectLst>
            </a:endParaRPr>
          </a:p>
          <a:p>
            <a:r>
              <a:rPr lang="nl-NL" sz="2000" dirty="0" smtClean="0">
                <a:solidFill>
                  <a:srgbClr val="E37222"/>
                </a:solidFill>
                <a:effectLst>
                  <a:outerShdw blurRad="38100" dist="38100" dir="2700000" algn="tl">
                    <a:srgbClr val="000000">
                      <a:alpha val="43137"/>
                    </a:srgbClr>
                  </a:outerShdw>
                </a:effectLst>
              </a:rPr>
              <a:t>Jan Brinkkemper</a:t>
            </a:r>
          </a:p>
          <a:p>
            <a:r>
              <a:rPr lang="nl-NL" sz="2000" dirty="0" smtClean="0">
                <a:solidFill>
                  <a:srgbClr val="E37222"/>
                </a:solidFill>
                <a:effectLst>
                  <a:outerShdw blurRad="38100" dist="38100" dir="2700000" algn="tl">
                    <a:srgbClr val="000000">
                      <a:alpha val="43137"/>
                    </a:srgbClr>
                  </a:outerShdw>
                </a:effectLst>
              </a:rPr>
              <a:t>M </a:t>
            </a:r>
            <a:r>
              <a:rPr lang="en-US" sz="2000" dirty="0">
                <a:solidFill>
                  <a:srgbClr val="E37222"/>
                </a:solidFill>
                <a:effectLst>
                  <a:outerShdw blurRad="38100" dist="38100" dir="2700000" algn="tl">
                    <a:srgbClr val="000000">
                      <a:alpha val="43137"/>
                    </a:srgbClr>
                  </a:outerShdw>
                </a:effectLst>
              </a:rPr>
              <a:t>06 </a:t>
            </a:r>
            <a:r>
              <a:rPr lang="en-US" sz="2000" dirty="0" smtClean="0">
                <a:solidFill>
                  <a:srgbClr val="E37222"/>
                </a:solidFill>
                <a:effectLst>
                  <a:outerShdw blurRad="38100" dist="38100" dir="2700000" algn="tl">
                    <a:srgbClr val="000000">
                      <a:alpha val="43137"/>
                    </a:srgbClr>
                  </a:outerShdw>
                </a:effectLst>
              </a:rPr>
              <a:t>4619 8250</a:t>
            </a:r>
          </a:p>
          <a:p>
            <a:r>
              <a:rPr lang="nl-NL" sz="2000" dirty="0" smtClean="0">
                <a:solidFill>
                  <a:srgbClr val="E37222"/>
                </a:solidFill>
                <a:effectLst>
                  <a:outerShdw blurRad="38100" dist="38100" dir="2700000" algn="tl">
                    <a:srgbClr val="000000">
                      <a:alpha val="43137"/>
                    </a:srgbClr>
                  </a:outerShdw>
                </a:effectLst>
              </a:rPr>
              <a:t>E </a:t>
            </a:r>
            <a:r>
              <a:rPr lang="nl-NL" sz="2000" dirty="0" smtClean="0">
                <a:solidFill>
                  <a:srgbClr val="E37222"/>
                </a:solidFill>
                <a:effectLst>
                  <a:outerShdw blurRad="38100" dist="38100" dir="2700000" algn="tl">
                    <a:srgbClr val="000000">
                      <a:alpha val="43137"/>
                    </a:srgbClr>
                  </a:outerShdw>
                </a:effectLst>
                <a:hlinkClick r:id="rId5"/>
              </a:rPr>
              <a:t>jan.brinkkemper@kinggemeenten.nl</a:t>
            </a:r>
            <a:r>
              <a:rPr lang="nl-NL" sz="2000" dirty="0" smtClean="0">
                <a:solidFill>
                  <a:srgbClr val="E37222"/>
                </a:solidFill>
                <a:effectLst>
                  <a:outerShdw blurRad="38100" dist="38100" dir="2700000" algn="tl">
                    <a:srgbClr val="000000">
                      <a:alpha val="43137"/>
                    </a:srgbClr>
                  </a:outerShdw>
                </a:effectLst>
              </a:rPr>
              <a:t> </a:t>
            </a:r>
            <a:endParaRPr lang="nl-NL" sz="2000" dirty="0">
              <a:solidFill>
                <a:srgbClr val="E37222"/>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30878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131840" y="947739"/>
            <a:ext cx="3285728" cy="3821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hthoek 1"/>
          <p:cNvSpPr/>
          <p:nvPr/>
        </p:nvSpPr>
        <p:spPr>
          <a:xfrm>
            <a:off x="227112" y="4653136"/>
            <a:ext cx="5809456" cy="1200329"/>
          </a:xfrm>
          <a:prstGeom prst="rect">
            <a:avLst/>
          </a:prstGeom>
        </p:spPr>
        <p:txBody>
          <a:bodyPr wrap="square">
            <a:spAutoFit/>
          </a:bodyPr>
          <a:lstStyle/>
          <a:p>
            <a:r>
              <a:rPr lang="nl-NL" sz="2400" dirty="0"/>
              <a:t>Jan Brinkkemper</a:t>
            </a:r>
          </a:p>
          <a:p>
            <a:r>
              <a:rPr lang="nl-NL" sz="2400" dirty="0"/>
              <a:t>M </a:t>
            </a:r>
            <a:r>
              <a:rPr lang="en-US" sz="2400" dirty="0"/>
              <a:t>06 4619 8250</a:t>
            </a:r>
          </a:p>
          <a:p>
            <a:r>
              <a:rPr lang="nl-NL" sz="2400" dirty="0"/>
              <a:t>E </a:t>
            </a:r>
            <a:r>
              <a:rPr lang="nl-NL" sz="2400" dirty="0">
                <a:hlinkClick r:id="rId3"/>
              </a:rPr>
              <a:t>jan.brinkkemper@kinggemeenten.nl</a:t>
            </a:r>
            <a:r>
              <a:rPr lang="nl-NL" sz="2400" dirty="0"/>
              <a:t> </a:t>
            </a:r>
          </a:p>
        </p:txBody>
      </p:sp>
    </p:spTree>
    <p:extLst>
      <p:ext uri="{BB962C8B-B14F-4D97-AF65-F5344CB8AC3E}">
        <p14:creationId xmlns:p14="http://schemas.microsoft.com/office/powerpoint/2010/main" val="328875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Overzicht verandering</a:t>
            </a:r>
            <a:endParaRPr lang="en-US" dirty="0"/>
          </a:p>
        </p:txBody>
      </p:sp>
      <p:sp>
        <p:nvSpPr>
          <p:cNvPr id="3" name="Tijdelijke aanduiding voor inhoud 2"/>
          <p:cNvSpPr>
            <a:spLocks noGrp="1"/>
          </p:cNvSpPr>
          <p:nvPr>
            <p:ph idx="1"/>
          </p:nvPr>
        </p:nvSpPr>
        <p:spPr/>
        <p:txBody>
          <a:bodyPr>
            <a:normAutofit fontScale="25000" lnSpcReduction="20000"/>
          </a:bodyPr>
          <a:lstStyle/>
          <a:p>
            <a:r>
              <a:rPr lang="nl-NL" sz="7200" b="1" dirty="0" smtClean="0"/>
              <a:t>Zaak gerelateerde </a:t>
            </a:r>
            <a:r>
              <a:rPr lang="nl-NL" sz="7200" dirty="0" smtClean="0"/>
              <a:t>documenten worden aangeboden aan Zakenregistratiecomponent</a:t>
            </a:r>
          </a:p>
          <a:p>
            <a:pPr lvl="1"/>
            <a:r>
              <a:rPr lang="nl-NL" sz="7200" dirty="0" smtClean="0"/>
              <a:t>Documenten worden aangeboden aan Documentregistratiecomponent</a:t>
            </a:r>
          </a:p>
          <a:p>
            <a:pPr lvl="1"/>
            <a:r>
              <a:rPr lang="nl-NL" sz="7200" dirty="0" smtClean="0"/>
              <a:t>Documentservices niet implementeren in Documentregistratiesysteem m.u.v. </a:t>
            </a:r>
            <a:r>
              <a:rPr lang="nl-NL" sz="7200" dirty="0" err="1" smtClean="0"/>
              <a:t>koppelzaakdocumentaanzaak</a:t>
            </a:r>
            <a:r>
              <a:rPr lang="nl-NL" sz="7200" dirty="0"/>
              <a:t> </a:t>
            </a:r>
            <a:r>
              <a:rPr lang="nl-NL" sz="7200" dirty="0" smtClean="0"/>
              <a:t>(groeperen documenten in dossier)</a:t>
            </a:r>
          </a:p>
          <a:p>
            <a:r>
              <a:rPr lang="nl-NL" sz="7200" dirty="0" smtClean="0"/>
              <a:t>Afhandelen van zaken is geen onderdeel van zakenregistratiecomponent maar van </a:t>
            </a:r>
            <a:r>
              <a:rPr lang="nl-NL" sz="7200" dirty="0" err="1" smtClean="0"/>
              <a:t>zaakafhandelcomponent</a:t>
            </a:r>
            <a:endParaRPr lang="nl-NL" sz="7200" dirty="0" smtClean="0"/>
          </a:p>
          <a:p>
            <a:pPr lvl="1"/>
            <a:r>
              <a:rPr lang="nl-NL" sz="7200" dirty="0" smtClean="0"/>
              <a:t>Overdragen van zaken geen functionaliteit zakenregistratiecomponent</a:t>
            </a:r>
          </a:p>
          <a:p>
            <a:r>
              <a:rPr lang="nl-NL" sz="7200" dirty="0" smtClean="0"/>
              <a:t>Verwijderen van zaken en verwijderen van zaakdocument moet ondersteunt worden door zaakregistratiecomponent</a:t>
            </a:r>
          </a:p>
          <a:p>
            <a:pPr lvl="1"/>
            <a:r>
              <a:rPr lang="nl-NL" sz="7200" dirty="0" smtClean="0"/>
              <a:t>Services toevoegen om deze functionaliteit te ondersteunen</a:t>
            </a:r>
          </a:p>
          <a:p>
            <a:r>
              <a:rPr lang="nl-NL" sz="7200" dirty="0" smtClean="0"/>
              <a:t>Aanmaken, delen, verwijderen, wijzigen van zaaktypen moet ondersteunt worden door zakenregistratiecomponent</a:t>
            </a:r>
          </a:p>
          <a:p>
            <a:pPr lvl="1"/>
            <a:r>
              <a:rPr lang="nl-NL" sz="7200" dirty="0" smtClean="0"/>
              <a:t>Services toevoegen om deze functionaliteit te ondersteunen</a:t>
            </a:r>
          </a:p>
          <a:p>
            <a:r>
              <a:rPr lang="nl-NL" sz="7200" dirty="0" smtClean="0"/>
              <a:t>Generieke zaken die voor alle koppelvlakken gelden (beveiligingseisen en algemene architectuurzaken  verdwijnen uit standaard; worden op hoger niveau beschreven</a:t>
            </a:r>
          </a:p>
          <a:p>
            <a:pPr marL="0" indent="0">
              <a:buNone/>
            </a:pPr>
            <a:endParaRPr lang="nl-NL" dirty="0" smtClean="0"/>
          </a:p>
          <a:p>
            <a:pPr lvl="1"/>
            <a:r>
              <a:rPr lang="nl-NL" sz="8000" dirty="0" smtClean="0">
                <a:solidFill>
                  <a:srgbClr val="FF0000"/>
                </a:solidFill>
              </a:rPr>
              <a:t>Vragen</a:t>
            </a:r>
          </a:p>
          <a:p>
            <a:pPr lvl="2"/>
            <a:r>
              <a:rPr lang="nl-NL" sz="8000" dirty="0" smtClean="0">
                <a:solidFill>
                  <a:srgbClr val="FF0000"/>
                </a:solidFill>
              </a:rPr>
              <a:t>Hoe omgaan met </a:t>
            </a:r>
            <a:r>
              <a:rPr lang="nl-NL" sz="8000" dirty="0" err="1" smtClean="0">
                <a:solidFill>
                  <a:srgbClr val="FF0000"/>
                </a:solidFill>
              </a:rPr>
              <a:t>genereerDocumentidentificatie</a:t>
            </a:r>
            <a:endParaRPr lang="nl-NL" sz="8000" dirty="0" smtClean="0">
              <a:solidFill>
                <a:srgbClr val="FF0000"/>
              </a:solidFill>
            </a:endParaRPr>
          </a:p>
          <a:p>
            <a:pPr lvl="1"/>
            <a:endParaRPr lang="nl-NL" dirty="0" smtClean="0"/>
          </a:p>
          <a:p>
            <a:endParaRPr lang="en-US" dirty="0"/>
          </a:p>
        </p:txBody>
      </p:sp>
    </p:spTree>
    <p:extLst>
      <p:ext uri="{BB962C8B-B14F-4D97-AF65-F5344CB8AC3E}">
        <p14:creationId xmlns:p14="http://schemas.microsoft.com/office/powerpoint/2010/main" val="1483752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2"/>
          </p:nvPr>
        </p:nvSpPr>
        <p:spPr/>
        <p:txBody>
          <a:bodyPr/>
          <a:lstStyle/>
          <a:p>
            <a:fld id="{F130717E-837C-9F4A-B7EC-A6CB3D75579A}" type="slidenum">
              <a:rPr lang="nl-NL" smtClean="0"/>
              <a:pPr/>
              <a:t>54</a:t>
            </a:fld>
            <a:endParaRPr lang="nl-NL"/>
          </a:p>
        </p:txBody>
      </p:sp>
      <p:sp>
        <p:nvSpPr>
          <p:cNvPr id="3" name="Tekstvak 2"/>
          <p:cNvSpPr txBox="1"/>
          <p:nvPr/>
        </p:nvSpPr>
        <p:spPr>
          <a:xfrm>
            <a:off x="1979712" y="1340768"/>
            <a:ext cx="5247270" cy="1200329"/>
          </a:xfrm>
          <a:prstGeom prst="rect">
            <a:avLst/>
          </a:prstGeom>
          <a:noFill/>
        </p:spPr>
        <p:txBody>
          <a:bodyPr wrap="none" rtlCol="0">
            <a:spAutoFit/>
          </a:bodyPr>
          <a:lstStyle/>
          <a:p>
            <a:r>
              <a:rPr lang="nl-NL" dirty="0" smtClean="0">
                <a:latin typeface="+mn-lt"/>
              </a:rPr>
              <a:t>15 november </a:t>
            </a:r>
            <a:r>
              <a:rPr lang="nl-NL" dirty="0" err="1" smtClean="0">
                <a:latin typeface="+mn-lt"/>
              </a:rPr>
              <a:t>cocreatie</a:t>
            </a:r>
            <a:r>
              <a:rPr lang="nl-NL" dirty="0" smtClean="0">
                <a:latin typeface="+mn-lt"/>
              </a:rPr>
              <a:t> afgerond</a:t>
            </a:r>
          </a:p>
          <a:p>
            <a:r>
              <a:rPr lang="nl-NL" dirty="0" smtClean="0">
                <a:latin typeface="+mn-lt"/>
              </a:rPr>
              <a:t>100 gemeenten en </a:t>
            </a:r>
            <a:r>
              <a:rPr lang="nl-NL" dirty="0" err="1" smtClean="0">
                <a:latin typeface="+mn-lt"/>
              </a:rPr>
              <a:t>leveracnier</a:t>
            </a:r>
            <a:r>
              <a:rPr lang="nl-NL" dirty="0" smtClean="0">
                <a:latin typeface="+mn-lt"/>
              </a:rPr>
              <a:t> meegewerkt</a:t>
            </a:r>
          </a:p>
          <a:p>
            <a:r>
              <a:rPr lang="nl-NL" dirty="0" smtClean="0">
                <a:latin typeface="+mn-lt"/>
              </a:rPr>
              <a:t>Eind jaar in SWC</a:t>
            </a:r>
          </a:p>
          <a:p>
            <a:endParaRPr lang="en-US" dirty="0">
              <a:latin typeface="+mn-lt"/>
            </a:endParaRPr>
          </a:p>
        </p:txBody>
      </p:sp>
    </p:spTree>
    <p:extLst>
      <p:ext uri="{BB962C8B-B14F-4D97-AF65-F5344CB8AC3E}">
        <p14:creationId xmlns:p14="http://schemas.microsoft.com/office/powerpoint/2010/main" val="878205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Bevindingen </a:t>
            </a:r>
            <a:r>
              <a:rPr lang="nl-NL" altLang="nl-NL" dirty="0" smtClean="0"/>
              <a:t>Zaak- Documentservices 1.2</a:t>
            </a:r>
          </a:p>
        </p:txBody>
      </p:sp>
      <p:sp>
        <p:nvSpPr>
          <p:cNvPr id="2" name="Tijdelijke aanduiding voor inhoud 1"/>
          <p:cNvSpPr>
            <a:spLocks noGrp="1"/>
          </p:cNvSpPr>
          <p:nvPr>
            <p:ph idx="1"/>
          </p:nvPr>
        </p:nvSpPr>
        <p:spPr/>
        <p:txBody>
          <a:bodyPr/>
          <a:lstStyle/>
          <a:p>
            <a:r>
              <a:rPr lang="nl-NL" sz="2000" b="1" dirty="0" smtClean="0"/>
              <a:t>487915</a:t>
            </a:r>
            <a:r>
              <a:rPr lang="nl-NL" sz="2000" dirty="0" smtClean="0"/>
              <a:t>: geefZaakStatus_ZakLv01 </a:t>
            </a:r>
            <a:r>
              <a:rPr lang="nl-NL" sz="2000" dirty="0"/>
              <a:t>(vraagbericht): </a:t>
            </a:r>
            <a:r>
              <a:rPr lang="nl-NL" sz="2000" dirty="0" err="1"/>
              <a:t>gelijk.gerelateerde</a:t>
            </a:r>
            <a:r>
              <a:rPr lang="nl-NL" sz="2000" dirty="0"/>
              <a:t> onterecht </a:t>
            </a:r>
            <a:r>
              <a:rPr lang="nl-NL" sz="2000" dirty="0" smtClean="0"/>
              <a:t>verplicht</a:t>
            </a:r>
          </a:p>
          <a:p>
            <a:r>
              <a:rPr lang="nl-NL" sz="2000" b="1" dirty="0" smtClean="0"/>
              <a:t>487937</a:t>
            </a:r>
            <a:r>
              <a:rPr lang="nl-NL" sz="2000" dirty="0" smtClean="0"/>
              <a:t>: voegBesluitToe_Di01 en genereerBesluitIdentificatie_Di02/Du02 bericht </a:t>
            </a:r>
            <a:r>
              <a:rPr lang="nl-NL" sz="2000" dirty="0"/>
              <a:t>niet opgenomen in </a:t>
            </a:r>
            <a:r>
              <a:rPr lang="nl-NL" sz="2000" dirty="0" smtClean="0"/>
              <a:t>WSDL</a:t>
            </a:r>
          </a:p>
          <a:p>
            <a:r>
              <a:rPr lang="en-US" sz="2000" b="1" dirty="0" smtClean="0"/>
              <a:t>488106</a:t>
            </a:r>
            <a:r>
              <a:rPr lang="en-US" sz="2000" dirty="0" smtClean="0"/>
              <a:t>: CMIS mapping </a:t>
            </a:r>
            <a:r>
              <a:rPr lang="en-US" sz="2000" dirty="0" err="1" smtClean="0"/>
              <a:t>inconsistentie</a:t>
            </a:r>
            <a:r>
              <a:rPr lang="en-US" sz="2000" dirty="0" smtClean="0"/>
              <a:t> </a:t>
            </a:r>
            <a:r>
              <a:rPr lang="en-US" sz="2000" dirty="0"/>
              <a:t>in </a:t>
            </a:r>
            <a:r>
              <a:rPr lang="en-US" sz="2000" dirty="0" err="1" smtClean="0"/>
              <a:t>resultaat</a:t>
            </a:r>
            <a:r>
              <a:rPr lang="en-US" sz="2000" dirty="0" smtClean="0"/>
              <a:t>(type)</a:t>
            </a:r>
            <a:r>
              <a:rPr lang="en-US" sz="2000" dirty="0" err="1" smtClean="0"/>
              <a:t>omschrijving</a:t>
            </a:r>
            <a:endParaRPr lang="en-US" sz="2000" dirty="0" smtClean="0"/>
          </a:p>
          <a:p>
            <a:r>
              <a:rPr lang="en-US" sz="2000" b="1" dirty="0" smtClean="0"/>
              <a:t>488160</a:t>
            </a:r>
            <a:r>
              <a:rPr lang="en-US" sz="2000" dirty="0" smtClean="0"/>
              <a:t>: </a:t>
            </a:r>
            <a:r>
              <a:rPr lang="nl-NL" sz="2000" dirty="0"/>
              <a:t>overdragenZaak_Di01 en overdragenZaak_Du01 ontbreken in WSDL</a:t>
            </a:r>
            <a:endParaRPr lang="nl-NL" sz="2000" dirty="0" smtClean="0"/>
          </a:p>
          <a:p>
            <a:r>
              <a:rPr lang="nl-NL" sz="2000" b="1" dirty="0" smtClean="0"/>
              <a:t>488161</a:t>
            </a:r>
            <a:r>
              <a:rPr lang="nl-NL" sz="2000" dirty="0"/>
              <a:t>: Fout in enumeratie van element 'functie' in </a:t>
            </a:r>
            <a:r>
              <a:rPr lang="nl-NL" sz="2000" dirty="0" err="1"/>
              <a:t>genereerBesluitIdentificatie</a:t>
            </a:r>
            <a:r>
              <a:rPr lang="nl-NL" sz="2000" dirty="0"/>
              <a:t> en </a:t>
            </a:r>
            <a:r>
              <a:rPr lang="nl-NL" sz="2000" dirty="0" err="1" smtClean="0"/>
              <a:t>voegBesluitToe</a:t>
            </a:r>
            <a:endParaRPr lang="nl-NL" sz="2000" dirty="0" smtClean="0"/>
          </a:p>
          <a:p>
            <a:endParaRPr lang="en-US" sz="2000" dirty="0"/>
          </a:p>
        </p:txBody>
      </p:sp>
    </p:spTree>
    <p:extLst>
      <p:ext uri="{BB962C8B-B14F-4D97-AF65-F5344CB8AC3E}">
        <p14:creationId xmlns:p14="http://schemas.microsoft.com/office/powerpoint/2010/main" val="903549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p:txBody>
          <a:bodyPr/>
          <a:lstStyle/>
          <a:p>
            <a:r>
              <a:rPr lang="nl-NL" altLang="nl-NL" dirty="0" smtClean="0"/>
              <a:t>Bevindingen </a:t>
            </a:r>
            <a:r>
              <a:rPr lang="nl-NL" altLang="nl-NL" dirty="0" smtClean="0"/>
              <a:t>Zaak- Documentservices 1.2</a:t>
            </a:r>
          </a:p>
        </p:txBody>
      </p:sp>
      <p:sp>
        <p:nvSpPr>
          <p:cNvPr id="2" name="Tijdelijke aanduiding voor inhoud 1"/>
          <p:cNvSpPr>
            <a:spLocks noGrp="1"/>
          </p:cNvSpPr>
          <p:nvPr>
            <p:ph idx="1"/>
          </p:nvPr>
        </p:nvSpPr>
        <p:spPr/>
        <p:txBody>
          <a:bodyPr/>
          <a:lstStyle/>
          <a:p>
            <a:r>
              <a:rPr lang="nl-NL" sz="2000" dirty="0" smtClean="0"/>
              <a:t>Alle voorgenoemde issues opgelost in een patch</a:t>
            </a:r>
            <a:r>
              <a:rPr lang="nl-NL" sz="2000" dirty="0" smtClean="0"/>
              <a:t>.</a:t>
            </a:r>
          </a:p>
          <a:p>
            <a:r>
              <a:rPr lang="nl-NL" sz="2000" dirty="0" smtClean="0"/>
              <a:t>487937, 488160, </a:t>
            </a:r>
            <a:r>
              <a:rPr lang="nl-NL" sz="2000" dirty="0"/>
              <a:t>488161, 487915  </a:t>
            </a:r>
            <a:r>
              <a:rPr lang="nl-NL" sz="2000" dirty="0" smtClean="0"/>
              <a:t>blokkerende issues die direct opgelost moeten worden</a:t>
            </a:r>
            <a:endParaRPr lang="nl-NL" sz="2000" dirty="0"/>
          </a:p>
          <a:p>
            <a:r>
              <a:rPr lang="nl-NL" sz="2000" dirty="0" smtClean="0"/>
              <a:t>488106 oud issue in bijlage B</a:t>
            </a:r>
            <a:endParaRPr lang="nl-NL" sz="2000" dirty="0" smtClean="0"/>
          </a:p>
          <a:p>
            <a:r>
              <a:rPr lang="en-US" sz="2000" dirty="0" smtClean="0"/>
              <a:t>Planning:</a:t>
            </a:r>
          </a:p>
          <a:p>
            <a:pPr lvl="1"/>
            <a:r>
              <a:rPr lang="en-US" sz="1600" dirty="0" err="1" smtClean="0"/>
              <a:t>Vanaf</a:t>
            </a:r>
            <a:r>
              <a:rPr lang="en-US" sz="1600" dirty="0" smtClean="0"/>
              <a:t> </a:t>
            </a:r>
            <a:r>
              <a:rPr lang="en-US" sz="1600" dirty="0" err="1" smtClean="0"/>
              <a:t>vandaag</a:t>
            </a:r>
            <a:r>
              <a:rPr lang="en-US" sz="1600" dirty="0" smtClean="0"/>
              <a:t> </a:t>
            </a:r>
            <a:r>
              <a:rPr lang="en-US" sz="1600" dirty="0" err="1" smtClean="0"/>
              <a:t>beschikbaar</a:t>
            </a:r>
            <a:r>
              <a:rPr lang="en-US" sz="1600" dirty="0" smtClean="0"/>
              <a:t> voor de </a:t>
            </a:r>
            <a:r>
              <a:rPr lang="en-US" sz="1600" dirty="0" err="1" smtClean="0"/>
              <a:t>werkgroep</a:t>
            </a:r>
            <a:r>
              <a:rPr lang="en-US" sz="1600" dirty="0" smtClean="0"/>
              <a:t> </a:t>
            </a:r>
            <a:r>
              <a:rPr lang="en-US" sz="1600" dirty="0" err="1" smtClean="0"/>
              <a:t>ter</a:t>
            </a:r>
            <a:r>
              <a:rPr lang="en-US" sz="1600" dirty="0" smtClean="0"/>
              <a:t> </a:t>
            </a:r>
            <a:r>
              <a:rPr lang="en-US" sz="1600" dirty="0" err="1" smtClean="0"/>
              <a:t>beoordeling</a:t>
            </a:r>
            <a:r>
              <a:rPr lang="en-US" sz="1600" dirty="0" smtClean="0"/>
              <a:t> via GEMMA Online</a:t>
            </a:r>
          </a:p>
          <a:p>
            <a:pPr lvl="1"/>
            <a:r>
              <a:rPr lang="en-US" sz="1600" dirty="0" err="1" smtClean="0"/>
              <a:t>Blokkerende</a:t>
            </a:r>
            <a:r>
              <a:rPr lang="en-US" sz="1600" dirty="0" smtClean="0"/>
              <a:t> issues zo </a:t>
            </a:r>
            <a:r>
              <a:rPr lang="en-US" sz="1600" dirty="0" err="1" smtClean="0"/>
              <a:t>snel</a:t>
            </a:r>
            <a:r>
              <a:rPr lang="en-US" sz="1600" dirty="0" smtClean="0"/>
              <a:t> </a:t>
            </a:r>
            <a:r>
              <a:rPr lang="en-US" sz="1600" dirty="0" err="1" smtClean="0"/>
              <a:t>mogelijk</a:t>
            </a:r>
            <a:r>
              <a:rPr lang="en-US" sz="1600" dirty="0" smtClean="0"/>
              <a:t> </a:t>
            </a:r>
            <a:r>
              <a:rPr lang="en-US" sz="1600" dirty="0" err="1" smtClean="0"/>
              <a:t>oplossen</a:t>
            </a:r>
            <a:r>
              <a:rPr lang="en-US" sz="1600" dirty="0" smtClean="0"/>
              <a:t> of in patch van </a:t>
            </a:r>
            <a:r>
              <a:rPr lang="en-US" sz="1600" dirty="0" err="1" smtClean="0"/>
              <a:t>december</a:t>
            </a:r>
            <a:r>
              <a:rPr lang="en-US" sz="1600" dirty="0" smtClean="0"/>
              <a:t> </a:t>
            </a:r>
            <a:r>
              <a:rPr lang="en-US" sz="1600" dirty="0" err="1" smtClean="0"/>
              <a:t>meenemen</a:t>
            </a:r>
            <a:r>
              <a:rPr lang="en-US" sz="1600" dirty="0" smtClean="0"/>
              <a:t>?</a:t>
            </a:r>
            <a:endParaRPr lang="en-US" sz="1600" dirty="0"/>
          </a:p>
        </p:txBody>
      </p:sp>
    </p:spTree>
    <p:extLst>
      <p:ext uri="{BB962C8B-B14F-4D97-AF65-F5344CB8AC3E}">
        <p14:creationId xmlns:p14="http://schemas.microsoft.com/office/powerpoint/2010/main" val="3148816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99592" y="1988840"/>
            <a:ext cx="7777236" cy="1470025"/>
          </a:xfrm>
        </p:spPr>
        <p:txBody>
          <a:bodyPr/>
          <a:lstStyle/>
          <a:p>
            <a:r>
              <a:rPr lang="nl-NL" i="1" dirty="0" smtClean="0">
                <a:effectLst>
                  <a:outerShdw blurRad="38100" dist="38100" dir="2700000" algn="tl">
                    <a:srgbClr val="000000">
                      <a:alpha val="43137"/>
                    </a:srgbClr>
                  </a:outerShdw>
                </a:effectLst>
              </a:rPr>
              <a:t>Vernieuwing gegevens en berichtenstandaarden</a:t>
            </a:r>
            <a:endParaRPr lang="nl-NL" i="1" dirty="0">
              <a:effectLst>
                <a:outerShdw blurRad="38100" dist="38100" dir="2700000" algn="tl">
                  <a:srgbClr val="000000">
                    <a:alpha val="43137"/>
                  </a:srgbClr>
                </a:outerShdw>
              </a:effectLst>
            </a:endParaRPr>
          </a:p>
        </p:txBody>
      </p:sp>
      <p:sp>
        <p:nvSpPr>
          <p:cNvPr id="3" name="Tekstvak 2"/>
          <p:cNvSpPr txBox="1"/>
          <p:nvPr/>
        </p:nvSpPr>
        <p:spPr>
          <a:xfrm>
            <a:off x="4211960" y="6093296"/>
            <a:ext cx="4932040" cy="646331"/>
          </a:xfrm>
          <a:prstGeom prst="rect">
            <a:avLst/>
          </a:prstGeom>
          <a:noFill/>
        </p:spPr>
        <p:txBody>
          <a:bodyPr wrap="square" rtlCol="0">
            <a:spAutoFit/>
          </a:bodyPr>
          <a:lstStyle/>
          <a:p>
            <a:r>
              <a:rPr lang="en-US" dirty="0" err="1" smtClean="0">
                <a:latin typeface="+mn-lt"/>
              </a:rPr>
              <a:t>Werkgroep</a:t>
            </a:r>
            <a:r>
              <a:rPr lang="en-US" dirty="0">
                <a:latin typeface="+mn-lt"/>
              </a:rPr>
              <a:t> </a:t>
            </a:r>
            <a:r>
              <a:rPr lang="en-US" dirty="0" err="1">
                <a:latin typeface="+mn-lt"/>
              </a:rPr>
              <a:t>Zaak</a:t>
            </a:r>
            <a:r>
              <a:rPr lang="en-US" dirty="0">
                <a:latin typeface="+mn-lt"/>
              </a:rPr>
              <a:t>- </a:t>
            </a:r>
            <a:r>
              <a:rPr lang="en-US" dirty="0" err="1">
                <a:latin typeface="+mn-lt"/>
              </a:rPr>
              <a:t>en</a:t>
            </a:r>
            <a:r>
              <a:rPr lang="en-US" dirty="0">
                <a:latin typeface="+mn-lt"/>
              </a:rPr>
              <a:t> </a:t>
            </a:r>
            <a:r>
              <a:rPr lang="en-US" dirty="0" err="1">
                <a:latin typeface="+mn-lt"/>
              </a:rPr>
              <a:t>Documentservices</a:t>
            </a:r>
            <a:endParaRPr lang="en-US" dirty="0" smtClean="0">
              <a:latin typeface="+mn-lt"/>
            </a:endParaRPr>
          </a:p>
          <a:p>
            <a:r>
              <a:rPr lang="en-US" dirty="0" smtClean="0">
                <a:latin typeface="+mn-lt"/>
              </a:rPr>
              <a:t>Utrecht – 12 </a:t>
            </a:r>
            <a:r>
              <a:rPr lang="en-US" dirty="0" err="1" smtClean="0">
                <a:latin typeface="+mn-lt"/>
              </a:rPr>
              <a:t>oktober</a:t>
            </a:r>
            <a:r>
              <a:rPr lang="en-US" dirty="0" smtClean="0">
                <a:latin typeface="+mn-lt"/>
              </a:rPr>
              <a:t> 2016</a:t>
            </a:r>
          </a:p>
        </p:txBody>
      </p:sp>
      <p:sp>
        <p:nvSpPr>
          <p:cNvPr id="4" name="Ondertitel 2"/>
          <p:cNvSpPr txBox="1">
            <a:spLocks/>
          </p:cNvSpPr>
          <p:nvPr/>
        </p:nvSpPr>
        <p:spPr>
          <a:xfrm>
            <a:off x="899592" y="3429000"/>
            <a:ext cx="7088832" cy="1752600"/>
          </a:xfrm>
          <a:prstGeom prst="rect">
            <a:avLst/>
          </a:prstGeom>
        </p:spPr>
        <p:txBody>
          <a:bodyPr/>
          <a:lst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a:lstStyle>
          <a:p>
            <a:pPr marL="0" indent="0">
              <a:buNone/>
            </a:pPr>
            <a:r>
              <a:rPr lang="nl-NL" kern="0" dirty="0" smtClean="0"/>
              <a:t>Plan van aanpak vernieuwing standaarden</a:t>
            </a:r>
            <a:br>
              <a:rPr lang="nl-NL" kern="0" dirty="0" smtClean="0"/>
            </a:br>
            <a:r>
              <a:rPr lang="nl-NL" kern="0" dirty="0" smtClean="0"/>
              <a:t>- Project breakdown</a:t>
            </a:r>
          </a:p>
          <a:p>
            <a:pPr marL="0" indent="0">
              <a:buNone/>
            </a:pPr>
            <a:r>
              <a:rPr lang="nl-NL" kern="0" dirty="0" smtClean="0"/>
              <a:t>- Voorgestelde route 2017</a:t>
            </a:r>
            <a:endParaRPr lang="nl-NL" kern="0" dirty="0"/>
          </a:p>
        </p:txBody>
      </p:sp>
    </p:spTree>
    <p:extLst>
      <p:ext uri="{BB962C8B-B14F-4D97-AF65-F5344CB8AC3E}">
        <p14:creationId xmlns:p14="http://schemas.microsoft.com/office/powerpoint/2010/main" val="1807982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willen we bereiken</a:t>
            </a:r>
          </a:p>
        </p:txBody>
      </p:sp>
      <p:sp>
        <p:nvSpPr>
          <p:cNvPr id="3" name="Tijdelijke aanduiding voor inhoud 2"/>
          <p:cNvSpPr>
            <a:spLocks noGrp="1"/>
          </p:cNvSpPr>
          <p:nvPr>
            <p:ph idx="1"/>
          </p:nvPr>
        </p:nvSpPr>
        <p:spPr/>
        <p:txBody>
          <a:bodyPr>
            <a:noAutofit/>
          </a:bodyPr>
          <a:lstStyle/>
          <a:p>
            <a:r>
              <a:rPr lang="nl-NL" sz="2000" dirty="0" smtClean="0"/>
              <a:t>Goede interoperabiliteit.</a:t>
            </a:r>
          </a:p>
          <a:p>
            <a:r>
              <a:rPr lang="nl-NL" sz="2000" dirty="0" smtClean="0"/>
              <a:t>Innovatie. Voorbereiden </a:t>
            </a:r>
            <a:r>
              <a:rPr lang="nl-NL" sz="2000" dirty="0"/>
              <a:t>op </a:t>
            </a:r>
            <a:r>
              <a:rPr lang="nl-NL" sz="2000" dirty="0" smtClean="0"/>
              <a:t>nieuwe </a:t>
            </a:r>
            <a:r>
              <a:rPr lang="nl-NL" sz="2000" dirty="0"/>
              <a:t>uitwisseltechnieken.</a:t>
            </a:r>
            <a:endParaRPr lang="nl-NL" sz="2000" dirty="0" smtClean="0"/>
          </a:p>
          <a:p>
            <a:r>
              <a:rPr lang="nl-NL" sz="2000" dirty="0" smtClean="0"/>
              <a:t>Aansluiten bij nieuwe versies van basisregistraties.</a:t>
            </a:r>
          </a:p>
          <a:p>
            <a:r>
              <a:rPr lang="nl-NL" sz="2000" dirty="0" smtClean="0"/>
              <a:t>Focus op functionaliteit.</a:t>
            </a:r>
          </a:p>
          <a:p>
            <a:r>
              <a:rPr lang="nl-NL" sz="2000" dirty="0" smtClean="0"/>
              <a:t>Complexiteitsreductie. Betrouwbare, meer eenduidige en testbare standaarden die </a:t>
            </a:r>
            <a:r>
              <a:rPr lang="nl-NL" sz="2000" dirty="0"/>
              <a:t>eenvoudiger </a:t>
            </a:r>
            <a:r>
              <a:rPr lang="nl-NL" sz="2000" dirty="0" smtClean="0"/>
              <a:t>geïmplementeerd </a:t>
            </a:r>
            <a:r>
              <a:rPr lang="nl-NL" sz="2000" dirty="0"/>
              <a:t>kunnen worden.</a:t>
            </a:r>
          </a:p>
          <a:p>
            <a:r>
              <a:rPr lang="nl-NL" sz="2000" dirty="0" smtClean="0"/>
              <a:t>Tempo. “Time </a:t>
            </a:r>
            <a:r>
              <a:rPr lang="nl-NL" sz="2000" dirty="0" err="1"/>
              <a:t>to</a:t>
            </a:r>
            <a:r>
              <a:rPr lang="nl-NL" sz="2000" dirty="0"/>
              <a:t> market” </a:t>
            </a:r>
            <a:r>
              <a:rPr lang="nl-NL" sz="2000" dirty="0" smtClean="0"/>
              <a:t>korter </a:t>
            </a:r>
            <a:r>
              <a:rPr lang="nl-NL" sz="2000" dirty="0"/>
              <a:t>maken, niet alleen door </a:t>
            </a:r>
            <a:r>
              <a:rPr lang="nl-NL" sz="2000" dirty="0" err="1"/>
              <a:t>tooling</a:t>
            </a:r>
            <a:r>
              <a:rPr lang="nl-NL" sz="2000" dirty="0"/>
              <a:t> maar ook door </a:t>
            </a:r>
            <a:r>
              <a:rPr lang="nl-NL" sz="2000" dirty="0" smtClean="0"/>
              <a:t>werkwijze en partitionering.</a:t>
            </a:r>
          </a:p>
          <a:p>
            <a:r>
              <a:rPr lang="nl-NL" sz="2000" dirty="0" smtClean="0"/>
              <a:t>Voorbereiden op landelijke ontwikkelingen (denk aan omgevingswet) en nieuwe businessvragen vanuit het collectief van gemeenten (denk aan collectieve voorzieningen).</a:t>
            </a:r>
          </a:p>
          <a:p>
            <a:r>
              <a:rPr lang="nl-NL" sz="2000" dirty="0"/>
              <a:t>Marktwerking bevorderen.</a:t>
            </a:r>
          </a:p>
          <a:p>
            <a:r>
              <a:rPr lang="nl-NL" sz="2000" dirty="0" smtClean="0"/>
              <a:t>Lagere kosten.</a:t>
            </a:r>
          </a:p>
          <a:p>
            <a:pPr marL="0" indent="0">
              <a:buNone/>
            </a:pPr>
            <a:endParaRPr lang="nl-NL" sz="2000" dirty="0" smtClean="0"/>
          </a:p>
        </p:txBody>
      </p:sp>
    </p:spTree>
    <p:extLst>
      <p:ext uri="{BB962C8B-B14F-4D97-AF65-F5344CB8AC3E}">
        <p14:creationId xmlns:p14="http://schemas.microsoft.com/office/powerpoint/2010/main" val="3691078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King PowerPointsjabloon licht oranje 132627">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txDef>
      <a:spPr>
        <a:noFill/>
      </a:spPr>
      <a:bodyPr wrap="none" rtlCol="0">
        <a:spAutoFit/>
      </a:bodyPr>
      <a:lstStyle>
        <a:defPPr>
          <a:defRPr dirty="0">
            <a:latin typeface="+mn-lt"/>
          </a:defRPr>
        </a:defPPr>
      </a:lstStyle>
    </a:tx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King PowerPointsjabloon licht oranje 132627.potx" id="{5BF4D942-E3E5-463E-B571-A7F4569B9CD9}" vid="{ADDE132A-577B-4C31-8062-F4B04F639BFD}"/>
    </a:ext>
  </a:extLst>
</a:theme>
</file>

<file path=ppt/theme/theme2.xml><?xml version="1.0" encoding="utf-8"?>
<a:theme xmlns:a="http://schemas.openxmlformats.org/drawingml/2006/main" name="KING presentatie">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King PowerPointsjabloon oranje 50% 130703.potx" id="{C388499A-9F65-41E0-8B86-8801C7A10313}" vid="{F203966B-1F90-4699-AC86-606ED79D6457}"/>
    </a:ext>
  </a:extLst>
</a:theme>
</file>

<file path=ppt/theme/theme3.xml><?xml version="1.0" encoding="utf-8"?>
<a:theme xmlns:a="http://schemas.openxmlformats.org/drawingml/2006/main" name="1_KING presentatie">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King PowerPointsjabloon oranje 50% 130703.potx" id="{C388499A-9F65-41E0-8B86-8801C7A10313}" vid="{F203966B-1F90-4699-AC86-606ED79D6457}"/>
    </a:ext>
  </a:extLst>
</a:theme>
</file>

<file path=ppt/theme/theme4.xml><?xml version="1.0" encoding="utf-8"?>
<a:theme xmlns:a="http://schemas.openxmlformats.org/drawingml/2006/main" name="2_KING presentatie">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King PowerPointsjabloon oranje 50% 130703.potx" id="{C388499A-9F65-41E0-8B86-8801C7A10313}" vid="{F203966B-1F90-4699-AC86-606ED79D6457}"/>
    </a:ext>
  </a:extLst>
</a:theme>
</file>

<file path=ppt/theme/theme5.xml><?xml version="1.0" encoding="utf-8"?>
<a:theme xmlns:a="http://schemas.openxmlformats.org/drawingml/2006/main" name="1_King PowerPointsjabloon licht oranje 132627">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txDef>
      <a:spPr>
        <a:noFill/>
      </a:spPr>
      <a:bodyPr wrap="none" rtlCol="0">
        <a:spAutoFit/>
      </a:bodyPr>
      <a:lstStyle>
        <a:defPPr>
          <a:defRPr dirty="0">
            <a:latin typeface="+mn-lt"/>
          </a:defRPr>
        </a:defPPr>
      </a:lstStyle>
    </a:tx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King PowerPointsjabloon licht oranje 132627.potx" id="{5BF4D942-E3E5-463E-B571-A7F4569B9CD9}" vid="{ADDE132A-577B-4C31-8062-F4B04F639BFD}"/>
    </a:ext>
  </a:extLst>
</a:theme>
</file>

<file path=ppt/theme/theme6.xml><?xml version="1.0" encoding="utf-8"?>
<a:theme xmlns:a="http://schemas.openxmlformats.org/drawingml/2006/main" name="2_King PowerPointsjabloon licht oranje 132627">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txDef>
      <a:spPr>
        <a:noFill/>
      </a:spPr>
      <a:bodyPr wrap="none" rtlCol="0">
        <a:spAutoFit/>
      </a:bodyPr>
      <a:lstStyle>
        <a:defPPr>
          <a:defRPr dirty="0">
            <a:latin typeface="+mn-lt"/>
          </a:defRPr>
        </a:defPPr>
      </a:lstStyle>
    </a:tx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King PowerPointsjabloon licht oranje 132627.potx" id="{5BF4D942-E3E5-463E-B571-A7F4569B9CD9}" vid="{ADDE132A-577B-4C31-8062-F4B04F639BFD}"/>
    </a:ext>
  </a:extLst>
</a:theme>
</file>

<file path=ppt/theme/theme7.xml><?xml version="1.0" encoding="utf-8"?>
<a:theme xmlns:a="http://schemas.openxmlformats.org/drawingml/2006/main" name="King PowerPointsjabloon oranje 25% 130703">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King PowerPointsjabloon oranje 50% 130703.potx" id="{C388499A-9F65-41E0-8B86-8801C7A10313}" vid="{F203966B-1F90-4699-AC86-606ED79D6457}"/>
    </a:ext>
  </a:extLst>
</a:theme>
</file>

<file path=ppt/theme/theme8.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King PowerPointsjabloon licht oranje 132627</Template>
  <TotalTime>58240</TotalTime>
  <Words>3296</Words>
  <Application>Microsoft Office PowerPoint</Application>
  <PresentationFormat>Diavoorstelling (4:3)</PresentationFormat>
  <Paragraphs>603</Paragraphs>
  <Slides>54</Slides>
  <Notes>24</Notes>
  <HiddenSlides>1</HiddenSlides>
  <MMClips>0</MMClips>
  <ScaleCrop>false</ScaleCrop>
  <HeadingPairs>
    <vt:vector size="4" baseType="variant">
      <vt:variant>
        <vt:lpstr>Thema</vt:lpstr>
      </vt:variant>
      <vt:variant>
        <vt:i4>7</vt:i4>
      </vt:variant>
      <vt:variant>
        <vt:lpstr>Diatitels</vt:lpstr>
      </vt:variant>
      <vt:variant>
        <vt:i4>54</vt:i4>
      </vt:variant>
    </vt:vector>
  </HeadingPairs>
  <TitlesOfParts>
    <vt:vector size="61" baseType="lpstr">
      <vt:lpstr>King PowerPointsjabloon licht oranje 132627</vt:lpstr>
      <vt:lpstr>KING presentatie</vt:lpstr>
      <vt:lpstr>1_KING presentatie</vt:lpstr>
      <vt:lpstr>2_KING presentatie</vt:lpstr>
      <vt:lpstr>1_King PowerPointsjabloon licht oranje 132627</vt:lpstr>
      <vt:lpstr>2_King PowerPointsjabloon licht oranje 132627</vt:lpstr>
      <vt:lpstr>King PowerPointsjabloon oranje 25% 130703</vt:lpstr>
      <vt:lpstr>Bijeenkomst Zaak- en Documentservices 1.2 + Documentcreatie services 1.1</vt:lpstr>
      <vt:lpstr>Agenda</vt:lpstr>
      <vt:lpstr>Notulen en actielijst</vt:lpstr>
      <vt:lpstr>Zaak- en Documentservices 1.2 /  Documentcreatie services 1.1 vastgesteld</vt:lpstr>
      <vt:lpstr>Aanpassing compliance eisen</vt:lpstr>
      <vt:lpstr>Bevindingen Zaak- Documentservices 1.2</vt:lpstr>
      <vt:lpstr>Bevindingen Zaak- Documentservices 1.2</vt:lpstr>
      <vt:lpstr>Vernieuwing gegevens en berichtenstandaarden</vt:lpstr>
      <vt:lpstr>Wat willen we bereiken</vt:lpstr>
      <vt:lpstr>Op welke gebieden zijn veranderingen in beeld</vt:lpstr>
      <vt:lpstr>Uit regiegroep Gegevens en Berichtenstandaarden van juni 2016:</vt:lpstr>
      <vt:lpstr>Leerpunten van kennissessie 5 juli</vt:lpstr>
      <vt:lpstr>Oplossingsrichting vernieuwde standaarden</vt:lpstr>
      <vt:lpstr>Waar zit de verandering?</vt:lpstr>
      <vt:lpstr>Effecten van die verandering</vt:lpstr>
      <vt:lpstr>Wat doen we dan met StUF-BG en StUF-ZKN?</vt:lpstr>
      <vt:lpstr>Gewenste beweging naar eindproducten</vt:lpstr>
      <vt:lpstr>Project breakdown</vt:lpstr>
      <vt:lpstr>Globale planning</vt:lpstr>
      <vt:lpstr>Eindproductstandaarden bij andere partijen</vt:lpstr>
      <vt:lpstr>Wat vraagt dat van deze werkgroep?</vt:lpstr>
      <vt:lpstr>PowerPoint-presentatie</vt:lpstr>
      <vt:lpstr>Projectmatige uitgangspunten</vt:lpstr>
      <vt:lpstr>Elf richtinggevende afspraken van Regiegroep tot nu toe </vt:lpstr>
      <vt:lpstr>RGBZ 2 en zaakgericht werken in keten</vt:lpstr>
      <vt:lpstr>Belangrijkste wijzigingen RGBZ 2.0</vt:lpstr>
      <vt:lpstr>Belangrijkste wijzigingen RGBZ 2.0</vt:lpstr>
      <vt:lpstr>Belangrijkste wijzigingen RGBZ 2.0</vt:lpstr>
      <vt:lpstr>Belangrijkste wijzigingen RGBZ 2.0</vt:lpstr>
      <vt:lpstr>Belangrijkste wijzigingen RGBZ 2.0</vt:lpstr>
      <vt:lpstr>Belangrijkste wijzigingen RGBZ 2.0</vt:lpstr>
      <vt:lpstr>Belangrijkste wijzigingen RGBZ 2.0</vt:lpstr>
      <vt:lpstr>Belangrijkste wijzigingen RGBZ 2.0</vt:lpstr>
      <vt:lpstr>Belangrijkste wijzigingen RGBZ 2.0</vt:lpstr>
      <vt:lpstr>Belangrijkste wijzigingen RGBZ 2.0</vt:lpstr>
      <vt:lpstr>Belangrijkste wijzigingen RGBZ 2.0</vt:lpstr>
      <vt:lpstr>Koppelvlakstandaarden onder (GEMMA2) architectuur Zaak- en Documentservices</vt:lpstr>
      <vt:lpstr>Inhoud</vt:lpstr>
      <vt:lpstr>Wat is GEMMA</vt:lpstr>
      <vt:lpstr>GEMMA2 Informatiearchitectuur</vt:lpstr>
      <vt:lpstr>Referentiecomponent als verbinding</vt:lpstr>
      <vt:lpstr>GEMMA2 voor koppelvlakstandaarden</vt:lpstr>
      <vt:lpstr>Verandering voor Zaak- en Documentservices</vt:lpstr>
      <vt:lpstr>Zakenregistratiecomponent</vt:lpstr>
      <vt:lpstr>Documentenregistratiecomponent</vt:lpstr>
      <vt:lpstr>Procesondersteunende componenten</vt:lpstr>
      <vt:lpstr>En dit betekent..(1/2)</vt:lpstr>
      <vt:lpstr>En dit betekent..(2/2)</vt:lpstr>
      <vt:lpstr>Tot slot</vt:lpstr>
      <vt:lpstr>En nu..</vt:lpstr>
      <vt:lpstr>PowerPoint-presentatie</vt:lpstr>
      <vt:lpstr>PowerPoint-presentatie</vt:lpstr>
      <vt:lpstr>Overzicht verandering</vt:lpstr>
      <vt:lpstr>PowerPoint-presentatie</vt:lpstr>
    </vt:vector>
  </TitlesOfParts>
  <Company>Vereniging Nederlandse Gemeenten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Werkwijze KING</dc:title>
  <dc:creator>marjoroos</dc:creator>
  <cp:lastModifiedBy>Michiel Verhoef</cp:lastModifiedBy>
  <cp:revision>859</cp:revision>
  <dcterms:created xsi:type="dcterms:W3CDTF">2013-07-01T07:37:42Z</dcterms:created>
  <dcterms:modified xsi:type="dcterms:W3CDTF">2016-10-12T07:23:12Z</dcterms:modified>
</cp:coreProperties>
</file>